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1.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2"/>
  </p:notesMasterIdLst>
  <p:sldIdLst>
    <p:sldId id="256" r:id="rId2"/>
    <p:sldId id="270" r:id="rId3"/>
    <p:sldId id="357" r:id="rId4"/>
    <p:sldId id="361" r:id="rId5"/>
    <p:sldId id="360" r:id="rId6"/>
    <p:sldId id="363" r:id="rId7"/>
    <p:sldId id="364" r:id="rId8"/>
    <p:sldId id="362" r:id="rId9"/>
    <p:sldId id="365" r:id="rId10"/>
    <p:sldId id="366" r:id="rId11"/>
    <p:sldId id="367" r:id="rId12"/>
    <p:sldId id="368" r:id="rId13"/>
    <p:sldId id="369" r:id="rId14"/>
    <p:sldId id="371" r:id="rId15"/>
    <p:sldId id="370" r:id="rId16"/>
    <p:sldId id="359" r:id="rId17"/>
    <p:sldId id="358" r:id="rId18"/>
    <p:sldId id="372" r:id="rId19"/>
    <p:sldId id="373" r:id="rId20"/>
    <p:sldId id="374" r:id="rId21"/>
    <p:sldId id="344" r:id="rId22"/>
    <p:sldId id="375" r:id="rId23"/>
    <p:sldId id="345" r:id="rId24"/>
    <p:sldId id="376" r:id="rId25"/>
    <p:sldId id="377" r:id="rId26"/>
    <p:sldId id="378" r:id="rId27"/>
    <p:sldId id="379" r:id="rId28"/>
    <p:sldId id="381" r:id="rId29"/>
    <p:sldId id="383" r:id="rId30"/>
    <p:sldId id="384" r:id="rId31"/>
    <p:sldId id="385" r:id="rId32"/>
    <p:sldId id="386" r:id="rId33"/>
    <p:sldId id="387" r:id="rId34"/>
    <p:sldId id="382" r:id="rId35"/>
    <p:sldId id="390" r:id="rId36"/>
    <p:sldId id="388" r:id="rId37"/>
    <p:sldId id="262" r:id="rId38"/>
    <p:sldId id="407" r:id="rId39"/>
    <p:sldId id="408" r:id="rId40"/>
    <p:sldId id="406" r:id="rId41"/>
    <p:sldId id="391" r:id="rId42"/>
    <p:sldId id="393" r:id="rId43"/>
    <p:sldId id="394" r:id="rId44"/>
    <p:sldId id="392" r:id="rId45"/>
    <p:sldId id="395" r:id="rId46"/>
    <p:sldId id="396" r:id="rId47"/>
    <p:sldId id="397" r:id="rId48"/>
    <p:sldId id="339" r:id="rId49"/>
    <p:sldId id="399" r:id="rId50"/>
    <p:sldId id="400" r:id="rId51"/>
    <p:sldId id="398" r:id="rId52"/>
    <p:sldId id="401" r:id="rId53"/>
    <p:sldId id="402" r:id="rId54"/>
    <p:sldId id="403" r:id="rId55"/>
    <p:sldId id="404" r:id="rId56"/>
    <p:sldId id="325" r:id="rId57"/>
    <p:sldId id="323" r:id="rId58"/>
    <p:sldId id="330" r:id="rId59"/>
    <p:sldId id="327" r:id="rId60"/>
    <p:sldId id="331" r:id="rId61"/>
    <p:sldId id="328" r:id="rId62"/>
    <p:sldId id="332" r:id="rId63"/>
    <p:sldId id="333" r:id="rId64"/>
    <p:sldId id="334" r:id="rId65"/>
    <p:sldId id="335" r:id="rId66"/>
    <p:sldId id="336" r:id="rId67"/>
    <p:sldId id="329" r:id="rId68"/>
    <p:sldId id="337" r:id="rId69"/>
    <p:sldId id="326" r:id="rId70"/>
    <p:sldId id="355" r:id="rId71"/>
    <p:sldId id="352" r:id="rId72"/>
    <p:sldId id="353" r:id="rId73"/>
    <p:sldId id="409" r:id="rId74"/>
    <p:sldId id="410" r:id="rId75"/>
    <p:sldId id="411" r:id="rId76"/>
    <p:sldId id="338" r:id="rId77"/>
    <p:sldId id="290" r:id="rId78"/>
    <p:sldId id="317" r:id="rId79"/>
    <p:sldId id="315" r:id="rId80"/>
    <p:sldId id="412"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CA13"/>
    <a:srgbClr val="008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8"/>
    <p:restoredTop sz="93832"/>
  </p:normalViewPr>
  <p:slideViewPr>
    <p:cSldViewPr snapToGrid="0">
      <p:cViewPr varScale="1">
        <p:scale>
          <a:sx n="112" d="100"/>
          <a:sy n="112" d="100"/>
        </p:scale>
        <p:origin x="18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0:19.830"/>
    </inkml:context>
    <inkml:brush xml:id="br0">
      <inkml:brushProperty name="width" value="0.4" units="cm"/>
      <inkml:brushProperty name="height" value="0.8" units="cm"/>
      <inkml:brushProperty name="color" value="#FFFC00"/>
      <inkml:brushProperty name="transparency" value="153"/>
      <inkml:brushProperty name="tip" value="rectangle"/>
      <inkml:brushProperty name="rasterOp" value="maskPen"/>
    </inkml:brush>
  </inkml:definitions>
  <inkml:trace contextRef="#ctx0" brushRef="#br0">1 248,'67'0,"1"0,3 0,1 0,2 0,1 0,2 0,1 0,-2 0,0 0,-5 0,-1 0,-4 0,0 0,3 0,-1 0,-10 2,-1 1,-2-1,-2 1,23 6,-27-4,-17-1,-5-4,-2 0,12 0,5 0,4 0,-5 2,-7 0,-5 2,1 3,-4 0,-5 0,-8 14,-11-5,18 3,9-10,36-13,21-2,2-3,-22 5,3 0,-6 3,0-1,16 1,1 0,-7 1,-2 0,-10 0,-2 0,36 0,-19 0,-6 0,4 0,9 0,5 0,-32 4,0 1,28 1,8 7,-39-8,-21-1,-9-1,-6 6,59-26,-12 4,7-1,18-10,4 0,-26 8,2 1,-2 2,23 0,-4 3,-13 4,-3 2,-7 2,-4 2,35 1,-11 6,-7 5,-7 6,11 7,-15-4,17 8,-28-14,0 3,-20-6,7 4,-14-3,-2 3,-15-4,-12 9,10-1,30-11,37-16,-24-2,3-2,4 1,-2 1,44 0,-12 6,-9 2,-1 1,7 0,-16 0,-3 0,-20 0,-12 0,8 0,-8 0,8 1,-4 2,6 2,7 5,10 5,-24-5,-6 8,-31-8,0 15,40-21,45-6,-20-8,5-4,8-1,1 1,-7 2,-2 2,-6 3,-4 2,26-1,-5 2,-17 3,-8-3,17 3,-7-1,33-1,-42 2,3 0,7 0,1 0,1 1,-1 0,-9 0,-2 0,29 3,-33 3,-23 0,-18 1,-9 20,-7-12,68-10,16-26,-7 0,7-2,3-1,-1 3,-20 8,-2 3,4 0,-4 3,23 7,-17 0,20 0,-27 0,5 0,-10 0,3 1,13 3,19 5,5 5,-5 4,-22-2,-29-5,-21-3,-15 12,20-18,24 6,38-24,-36 5,2 1,2 1,0 2,3 1,-1 1,32-2,-29 4,0 0,27-6,8-3,-25 2,-14 0,-1-1,8 0,15-2,10 0,-7 5,-17 2,-17 4,-23-1,-6 2,33 32,23-23,-16 8,2-2,-2-15,2-5,10 0,-1-1,-9 2,0 0,12 0,1 2,-8 1,-2 1,-3 1,-1 0,-4 0,-2 0,29 0,-18 0,-19 0,-15 0,-8 0,1 0,1 0,53 21,13-29,-25 6,9 1,0-3,-4-6,-1-3,2 1,10-1,2 1,-2 1,21-1,-6 3,-18 4,-3 1,-5 1,0 1,-5 1,-1 1,2 0,1 0,-2 0,0 0,-6 0,0 0,3 0,-5 0,3 2,-7 4,-50 4,26 15,20-15,3 0,5-3,37-10,-21 2,3-1,-15 0,0 1,12-1,1 0,-9 1,-2-1,-8 1,-2-1,40 0,-41 1,3 1,13 0,4 0,8 0,2 0,1-1,-3 2,-9 0,-6 1,20 5,-38-1,-27 2,11 7,36-20,16-9,1 6,6-2,-2-4,7-3,-5 0,14-1,-9 2,-24 4,-7 3,28 1,-45 6,14-1,5 3,-3 0,-16 2,-19 1,-2 1,17-1,31-2,-16 3,1 1,32 5,7 5,-46-2,-14-6,-5-2,5-3,21 0,15-2,5 0,-7-2,-16-2,-15-2,-8-2,-8 2,-3 2,0-4,15 4,36-14,8 0,20-1,-33 1,15 6,-3 3,-26 4,2 0,2 1,0 0,42-1,-19-1,-22 2,-18 1,-8 1,-2 0,-4 0,-1-2,-5 0,10 2,9 0,18 6,16 17,-21-6,27 23,-38-20,11 7,-11-6,-7-1,13 4,11-1,14-1,8 0,-7-3,-15-2,-20-6,-13-4,-9-3,10-2,-1-3,16-6,-6-4,-2 0,-5 5,-15 5,-1 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7:23.760"/>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0 114,'77'0,"1"0,18 0,1 0,-21 0,1 0,15 0,2 0,-10 0,-3 0,-9 0,-2 0,-1 1,-1 1,-4 2,-2 1,-3 1,-3 1,42 8,-25 2,-28-5,-18-3,30-5,-7-3,7-2,31 1,9 0,-24 0,4 0,-2 0,-6 0,-2 0,2 0,7 0,0 0,-2 0,13 2,0 1,-18 2,1 1,-1 2,25 6,-2 4,-2 1,-2 3,-10-2,-4 0,-12-3,-5-1,19 6,-30-9,-22-7,-3-5,27-4,41-11,1-4,9-3,-3 4,2-1,-20 3,2 0,-1 2,-4 6,-2 2,-3 1,13 0,2 1,-8 2,4 1,-2 1,-11 1,-2 1,2 1,11 2,3 1,-2 2,-9 0,-1 1,-4 2,17 5,-8 1,-20-4,-6 1,14 6,-6-10,-2-12,11-6,11-7,9-5,1-1,0 4,0-1,4-1,-11 1,4-1,-1 0,-5 2,-3 3,-5 2,-2 2,28-1,-4 3,-7 3,-5 2,-22 1,-1 2,9-1,-3 0,4 0,-2 1,-26 2,-20-1,-2 2,5 4,21 1,17-12,15-7,-3 0,6-4,6 0,-2 0,5-1,2 0,2 1,-12 3,3 0,0 0,0 2,-1 0,15 0,0 1,-1 2,0 2,2 3,0 2,-2 3,-6 1,-3 3,-5 2,-3 1,-3-1,-3 0,-10 2,19 19,-34-15,-30-11,0 1,11-4,-10-2,39 0,28 0,-24 0,6 0,18 0,5 0,8 0,3 0,-3 0,1 0,0 0,1 0,-6 2,0 2,0 3,1 3,2 3,-1 1,-6 3,-3 0,-6-2,-6-2,15 2,-25-9,-8-12,-8-3,11-5,5-1,11-4,4 0,-3 1,9 0,-2 2,7-1,-8 0,7-1,3-1,-2 3,-8 3,14 3,-7 5,-1 0,-3-3,-2 0,-1 4,-4 4,-1 4,-4 1,12 5,-2 2,-16-2,2 0,-2 2,24 5,-6 1,-21-5,-7 0,21 2,-43-6,-15-4,67-2,-22-2,11 0,5-1,-4 0,5 0,4 0,0 0,-8 0,2-1,1 1,-1-1,-1 0,12 0,0 0,-3 0,-4 0,5-2,-4 1,-6-1,11-1,-10 0,-28 1,-3 1,5 0,-4 1,0 1,-2 0,3 0,36 0,-26-3,5-1,7 0,5 0,-13 2,3-1,-3 0,12-1,2 2,-9 5,3 2,-2 1,11 2,-4 1,1 0,0 0,3 1,-5-3,-24-4,-4-2,46 3,-5-2,-34-5,4-1,4 2,4-2,2 0,5-3,-2 2,17-2,-1 0,-18 2,3 1,0 0,-2 1,0 0,1 1,8 0,1 1,2 1,9 3,1 0,0 2,2 2,1 1,-3 2,-7-1,-3 2,-4 0,13 4,-9 0,-30-6,-7-2,8-3,-13-4,9 0,22 0,13 0,6 0,-44-1,2-1,12 1,2-1,-10 0,0 0,6 0,-4 1,20 1,-34 0,-15 0,-21 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7:27.776"/>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2221 145,'-58'0,"0"0,-3 0,0 0,6 0,1 0,-2 0,1 0,-43 0,11 0,19 0,4 0,-9 0,11 0,-15 0,30 0,5 0,3 0,2 0,-12 0,-1 0,-3 0,-3-2,-5-1,-3-3,0-5,-1-2,9-2,-4-7,23 9,-8-1,23 5,-9 8,13-4,-11 5,10-4,-6 3,0-3,-1 4,-1 0,-3-2,3-1,2 0,1 1,-1 1,8-3,-6 2,8-2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8:23.342"/>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1 250,'96'0,"-30"0,8 0,-5 0,5 0,2 0,8 0,3 0,3 0,-9 0,3 0,1 0,-1 0,-5 0,0 0,-1 0,-4 0,8 0,-3 0,4 0,-4 0,4 0,1 0,-3 0,16 0,-2 0,3 0,-14 0,3 0,1 0,-2 0,-6 0,0 0,-2 0,-2 0,14 0,-4 0,0 0,-6 0,-1 0,-1 0,1 0,-1 0,0 0,-5 0,0 0,0 0,-5 0,0 0,0 0,2 0,-1 0,1 0,-1 0,0 0,4 0,22 1,4-1,0-1,-7-3,-1-3,0 2,0 4,0 2,-2-4,-8-6,-2-2,-2 0,-4 5,-2 0,-2-1,16-5,1-2,-15 4,2 1,-3-1,6-3,-3 0,15-3,-2 0,-12 2,-4 0,-9 2,-3 1,29 0,-22 6,-19 4,-13 1,-16 0,-5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8:25.375"/>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1 1,'82'0,"0"0,0 0,8 0,2 0,2 0,-12 0,1 0,2 0,0 0,-1 0,0 0,0 0,-1 0,-6 0,0 0,-2 0,-2 0,16 0,-3 0,-2 0,-8 0,-1 0,-1 0,-5 0,0 0,0 0,1 0,0 0,1 0,3 0,1 0,1 0,3 0,0 0,3 0,7 0,2 0,-2 0,-9 0,-3 0,0 0,1 0,0 0,-5 0,8 0,-5 0,-9 0,0 0,10 0,0 0,-4 0,0 0,17 0,2 2,-4 1,1 3,4 2,1 2,-27-2,1 2,1-1,5 2,3 0,0 1,4-1,1 1,0-1,0 0,-1-1,-1 0,-6-1,-1-2,-3 0,18 1,-6-3,-20-2,-4-2,41-1,-28 0,15 0,-17 0,6-6,20-1,0-3,-39 4,2 2,-4 2,-2 0,-2 1,1-1,2 1,1-1,10 0,4 0,10 0,5 1,14-1,5 1,-26 0,1 2,1-1,5 0,1 0,0 0,5 0,1 0,1 0,5 0,1 0,-2 0,-10 0,-2 0,-1 0,2 0,-1 0,-4 0,13 0,-7 0,-18 0,-3 0,0 0,-3 0,29 0,-34 0,1 0,-4 0,0 0,2-1,-1-1,-1-1,0-1,1 0,0-1,3 0,0 0,5-1,0 0,3-1,3 0,9-3,1 1,-9-1,-1 1,7 2,0 2,-12 1,-1 2,-2 1,-3 2,34-1,-38 0,0 0,37 0,-33 0,0 0,-1 0,-1 0,41 0,-18 0,-22 0,-18 0,-19 0,13 0,2 0,14 0,15 0,-15 0,2 2,-20 1,-11 0,-7-1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8:27.659"/>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1 0,'72'0,"0"0,-2 0,-1 0,-5 0,-1 0,-3 0,1 0,5 0,1 0,4 0,1 0,-6 0,3 0,19 0,3 0,0 0,1 0,-24 0,1 0,1 0,-1 0,0 0,0 0,-1 0,-1 0,-2 0,23 0,-5 0,-16 0,-6 0,28 0,-30 0,-2 5,-3-4,15 4,6 1,-11-5,18 7,-27-4,2 2,-17 1,0 1,10 2,16 5,10 1,-8-3,-16-2,-17-4,-19-4,-6-1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8:29.359"/>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1 146,'83'0,"1"0,-13 0,4 0,5 0,0 0,4 0,4 0,1 0,-9 0,3 0,2 0,0 0,-1 0,2 0,0 0,1 0,-1 0,-1 0,-2 0,0 0,-1 0,-1 0,-2 0,8 0,-2 0,-1 0,-1 0,2 0,1 0,-2 0,-5 0,1 0,-5 0,4 0,19 0,4 0,-9 0,-3 0,-1 0,-1 0,6 0,-8 0,-4 0,-1 0,5 0,7 0,-4 0,-21 1,-3 1,2-1,16 2,3-1,-1 2,-6 0,-1 0,-1 0,-3 2,-1 0,-1 1,27 2,-2 1,-8-1,-2 1,-1-2,0-1,4-1,0 0,6-2,1 0,-30-1,1 0,3 0,13 0,5 0,-4-1,-15 0,-2 0,2-1,13 0,3 1,-3-1,14-1,-5 0,-11 0,-1 0,10 0,0-2,-16-1,1-2,20-5,5-1,-33 1,1 0,0-2,4 0,1-1,1 1,1 0,0 0,-1 1,-1 1,-1 1,0 1,-3 0,-1 1,0 0,31-4,0 2,-1 0,0 1,1 0,0 0,-32 4,0 0,2 0,10-1,3 1,-3 1,20 0,-2 0,-27 1,0-1,-4 1,8 2,-5 0,-16 0,0-1,21 0,4-1,-4 0,3 0,17 0,2 0,-1 0,-2 2,-6-1,-1 2,-5-1,0 0,-2 0,0 0,-2 0,-1 0,-1 0,0 0,-2 0,-1 0,-4 0,-2 0,-6 0,-3 0,-4 0,-4 0,16 0,-14 0,-25 0,-13 0,16 17,-6 1,13 12,-9-7,-10-8,-5-4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8:32.092"/>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1 134,'92'0,"0"0,-6 0,-3 0,-10 0,-2 0,-4 0,0 0,-3 0,1 0,1 0,-2 0,-7 0,-1 0,9 0,5 0,21 0,3 0,-14 0,0 0,19 0,-3 0,-30 0,-7 0,31 0,3 0,-22 0,25-3,-46 1,1 0,4-1,1-1,1 0,1 0,-3 0,-2 0,38-2,-26 2,-21 3,-19-1,-11-1,18-5,16-2,41-7,-35 10,0 0,0-1,-1 0,31-2,-31 5,-24 2,-16 1,-7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15:15:10.165"/>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1 174,'89'0,"-10"0,-33 0,4 0,-16 0,5 0,-18 0,4 0,-5 0,14 0,3 3,12 0,2 3,-5-2,-4-1,-4-1,-3 1,2 1,-3 0,-3 1,4 0,-11 1,3 0,-7 3,-3-3,7 2,-6-4,6 3,2-2,6 1,10 2,11 1,8 2,-1 0,-13-3,-9-3,-22-2,22 0,1-1,22-1,-4-1,-11 0,-5 0,2 0,13 0,8 0,17 0,-11 4,0 2,-12-1,-13 3,22 0,-7 6,16 4,-6-1,-2-5,6-8,-9-5,-17-4,-19-1,-24-3,31-4,50 6,-37 0,2 1,21 5,-3 1,6-5,11 5,-40 0,13 0,4 0,9 4,3 1,-11 3,-17-1,-14-3,-2-2,10-2,15 0,22 0,-13 0,-17 2,-27 7,1-9,24-19,24-11,13-15,-29 21,3 2,-7 6,1 2,7 0,0 2,35 3,-19 7,-11 2,-9 0,0 0,-1 0,-1 0,-3 0,3 0,-11 0,4 0,7 4,10-3,8 6,24-2,4 2,-29-3,5 0,-44-8,13-1,4 0,3 1,8 4,14 0,15 0,-29 1,0 2,24 7,-7 0,-45-1,-14-5,1 3,23-9,17-8,12-5,-6 0,5-3,3 0,20-3,5 1,1 0,-21 5,2 0,0 2,-3 1,13 1,-4 3,-2 1,22 1,-9 1,-29 3,-7 1,19 1,-26 2,-14 0,-4 0,-3 0,38-7,17-7,-31 8,2 1,-6-3,1 1,7 4,0 2,-6-1,1 0,10 1,0 1,-8 2,-3 1,28 10,-27 1,-20-3,-20-6,7-4,1 4,2-6,7 6,-5-7,1 0,16 0,-4 0,8 0,-6 0,-5 0,-2 0,2 0,3 0,2 0,-3 0,-7 0,-3 0,-8-3,1 0,10-3,0 3,8 2,-8 1,-6 0,-6 0,6 0,-7-4,6 1,0-2,-1-1,11 3,-10-1,17 4,-16 0,22 1,-11 5,7 4,-7 5,-10-1,-9-4,0-6,-2-3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15:15:13.665"/>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0 48,'70'0,"-6"0,-18 0,0 0,11 0,-3 0,-8-1,15-3,-9-2,10-2,-4 1,-10 1,-6 3,-4 0,-5 2,-6 1,-4 0,-5 0,10 0,-5 0,6 0,-9 0,-4 0,8 0,5 0,9 0,5 0,3 0,0 0,4 0,0 0,2 0,0 0,-3-2,-3 0,5-1,-15 1,3 2,-21 0,3 0,0 0,-3 0,6 0,4 0,-8 0,8 0,-9 0,0 0,9 0,-8 0,5 0,3 4,-10-3,14 3,-10-4,2 2,0 0,-6 0,10 3,-9-4,8 4,-6-2,-4-1,10 0,-2-2,-5 0,10 0,-12 0,16 0,-6 0,0 0,-5 0,-6 3,-2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15:15:16.432"/>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1 36,'72'0,"-1"0,-12 0,-8 0,-9 0,-5 0,6 0,23 0,1 0,10 0,-26 0,1-4,-12-3,10-2,-5 0,-3 4,-4 3,-4 2,-2 0,-3 0,-2 0,-2 0,-1 0,6 0,-4 0,10 0,-9 0,1 0,6 0,0 0,11 0,1 0,-3 0,-2 0,-4 0,-3 0,0 0,0 0,1 0,7 0,-11 0,6 0,-7 0,-4 0,12 0,-4 0,8 0,-3 0,-7 0,-5 0,-6 0,1 2,2 1,4 1,4 2,10-1,-11-1,6-2,-15-2,3 0,-3 0,0 0,-1 0,3 0,-6 0,8 0,-5 0,3 2,0 0,1 0,-6 0,2-1,-1-1,2 0,4 0,2 0,1 0,3 0,-5 0,-3 0,-6 0,2 0,4 0,-2 0,4 0,-7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0:24.512"/>
    </inkml:context>
    <inkml:brush xml:id="br0">
      <inkml:brushProperty name="width" value="0.4" units="cm"/>
      <inkml:brushProperty name="height" value="0.8" units="cm"/>
      <inkml:brushProperty name="color" value="#FFFC00"/>
      <inkml:brushProperty name="transparency" value="153"/>
      <inkml:brushProperty name="tip" value="rectangle"/>
      <inkml:brushProperty name="rasterOp" value="maskPen"/>
    </inkml:brush>
  </inkml:definitions>
  <inkml:trace contextRef="#ctx0" brushRef="#br0">1 0,'87'0,"-10"0,-29 0,-10 0,0 0,10 0,10 0,-6 0,-11 0,-18 0,-4 0,8 0,-3 0,12 0,-10 0,4 0,-7 0,-4 0,3 2,-2 0,6 2,-2 0,-1-2,-3 1,0-1,5 0,6-1,9 0,3-1,12 0,-12 0,0 0,-20 0,-3 0,6 0,9 0,14 0,0 0,-6 0,-9 0,-10 0,-7 0,8 0,-8 0,14 0,-6 0,0 0,6 0,2 0,18 0,14 0,5 0,1 0,-8 0,-13 0,-5 0,-12 0,-2 0,-5 0,3 0,-7 0,5 0,0 0,-7 0,9 0,-7 0,9 0,3 0,2 0,4 0,1 0,0 2,-5 2,-7 2,-7 1,-5-1,10-3,-10-2,18-4,-12-3,18-3,8-1,5 3,2 1,-8 2,-9 2,-10 0,-7 1,-5 1,4 0,-1 0,2 0,5 0,-2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15:15:19.214"/>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1 163,'62'0,"0"0,-4 0,-1 0,1 0,-2 0,30 0,-31 0,-1 0,26 0,-14 0,21 0,-12 0,17-1,-5-1,-6-5,-2-3,0 0,-5 0,-11 3,-9 3,-9 2,0 2,17 0,-10 0,12 0,-11 0,-11 0,14 0,-12 0,10 0,-6-1,-1-1,-2-1,3-1,0 0,1-1,1 0,3 0,5-2,4 1,-15-3,-3 6,-22-4,-3 6,2-5,-2 3,5-2,1 0,0 1,0 0,-1 2,-2-1,1 1,2-1,1 1,7-2,-9 3,12-2,-14 3,3 0,-1 0,-5 0,6 0,3 0,4 0,1 0,-1 0,-3 0,-2 1,0 1,-2 3,1 3,-6-5,-2 4,4 1,-7 0,6 5,-3-5,2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15:15:30.481"/>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1 113,'64'0,"20"0,-5 0,-23 0,4 0,5 0,2 0,3 0,-1 0,-4 0,0 0,4 0,1 0,2 0,0 0,-4 0,-1 0,-2 0,-1 0,34 0,-37 0,-1 0,35 0,-29 2,0 1,24-2,-7 4,2-5,-16 0,18 0,-2 0,-3 0,6 0,2 0,3 0,0 0,-6 0,-2 0,-33 0,0 0,39 0,9 0,-16 0,-25 0,18 0,-20 0,12 0,-6 0,-2 0,-2 0,-3 0,-4 0,-5 0,-5 0,1 0,5 0,-1 0,11 0,2 0,-7 0,19-1,-10-1,14-1,-6-1,-4-1,-4 0,4-4,7 0,7-3,2 1,0 2,-7 2,6 3,-9-3,3 6,-16-8,-15 7,3-5,-11 4,5 1,-3 0,-1 2,3 0,5 0,2 0,1 0,3 0,3-2,12-1,-4 0,5 1,-18 2,-10 0,-9 0,-11 0,1 0,1 0,-1 0,8 0,-3 0,-1 0,-4 0,-2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15:15:10.165"/>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1 174,'89'0,"-10"0,-33 0,4 0,-16 0,5 0,-18 0,4 0,-5 0,14 0,3 3,12 0,2 3,-5-2,-4-1,-4-1,-3 1,2 1,-3 0,-3 1,4 0,-11 1,3 0,-7 3,-3-3,7 2,-6-4,6 3,2-2,6 1,10 2,11 1,8 2,-1 0,-13-3,-9-3,-22-2,22 0,1-1,22-1,-4-1,-11 0,-5 0,2 0,13 0,8 0,17 0,-11 4,0 2,-12-1,-13 3,22 0,-7 6,16 4,-6-1,-2-5,6-8,-9-5,-17-4,-19-1,-24-3,31-4,50 6,-37 0,2 1,21 5,-3 1,6-5,11 5,-40 0,13 0,4 0,9 4,3 1,-11 3,-17-1,-14-3,-2-2,10-2,15 0,22 0,-13 0,-17 2,-27 7,1-9,24-19,24-11,13-15,-29 21,3 2,-7 6,1 2,7 0,0 2,35 3,-19 7,-11 2,-9 0,0 0,-1 0,-1 0,-3 0,3 0,-11 0,4 0,7 4,10-3,8 6,24-2,4 2,-29-3,5 0,-44-8,13-1,4 0,3 1,8 4,14 0,15 0,-29 1,0 2,24 7,-7 0,-45-1,-14-5,1 3,23-9,17-8,12-5,-6 0,5-3,3 0,20-3,5 1,1 0,-21 5,2 0,0 2,-3 1,13 1,-4 3,-2 1,22 1,-9 1,-29 3,-7 1,19 1,-26 2,-14 0,-4 0,-3 0,38-7,17-7,-31 8,2 1,-6-3,1 1,7 4,0 2,-6-1,1 0,10 1,0 1,-8 2,-3 1,28 10,-27 1,-20-3,-20-6,7-4,1 4,2-6,7 6,-5-7,1 0,16 0,-4 0,8 0,-6 0,-5 0,-2 0,2 0,3 0,2 0,-3 0,-7 0,-3 0,-8-3,1 0,10-3,0 3,8 2,-8 1,-6 0,-6 0,6 0,-7-4,6 1,0-2,-1-1,11 3,-10-1,17 4,-16 0,22 1,-11 5,7 4,-7 5,-10-1,-9-4,0-6,-2-3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15:15:13.665"/>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0 48,'70'0,"-6"0,-18 0,0 0,11 0,-3 0,-8-1,15-3,-9-2,10-2,-4 1,-10 1,-6 3,-4 0,-5 2,-6 1,-4 0,-5 0,10 0,-5 0,6 0,-9 0,-4 0,8 0,5 0,9 0,5 0,3 0,0 0,4 0,0 0,2 0,0 0,-3-2,-3 0,5-1,-15 1,3 2,-21 0,3 0,0 0,-3 0,6 0,4 0,-8 0,8 0,-9 0,0 0,9 0,-8 0,5 0,3 4,-10-3,14 3,-10-4,2 2,0 0,-6 0,10 3,-9-4,8 4,-6-2,-4-1,10 0,-2-2,-5 0,10 0,-12 0,16 0,-6 0,0 0,-5 0,-6 3,-2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15:15:16.432"/>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1 36,'72'0,"-1"0,-12 0,-8 0,-9 0,-5 0,6 0,23 0,1 0,10 0,-26 0,1-4,-12-3,10-2,-5 0,-3 4,-4 3,-4 2,-2 0,-3 0,-2 0,-2 0,-1 0,6 0,-4 0,10 0,-9 0,1 0,6 0,0 0,11 0,1 0,-3 0,-2 0,-4 0,-3 0,0 0,0 0,1 0,7 0,-11 0,6 0,-7 0,-4 0,12 0,-4 0,8 0,-3 0,-7 0,-5 0,-6 0,1 2,2 1,4 1,4 2,10-1,-11-1,6-2,-15-2,3 0,-3 0,0 0,-1 0,3 0,-6 0,8 0,-5 0,3 2,0 0,1 0,-6 0,2-1,-1-1,2 0,4 0,2 0,1 0,3 0,-5 0,-3 0,-6 0,2 0,4 0,-2 0,4 0,-7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15:15:19.214"/>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1 163,'62'0,"0"0,-4 0,-1 0,1 0,-2 0,30 0,-31 0,-1 0,26 0,-14 0,21 0,-12 0,17-1,-5-1,-6-5,-2-3,0 0,-5 0,-11 3,-9 3,-9 2,0 2,17 0,-10 0,12 0,-11 0,-11 0,14 0,-12 0,10 0,-6-1,-1-1,-2-1,3-1,0 0,1-1,1 0,3 0,5-2,4 1,-15-3,-3 6,-22-4,-3 6,2-5,-2 3,5-2,1 0,0 1,0 0,-1 2,-2-1,1 1,2-1,1 1,7-2,-9 3,12-2,-14 3,3 0,-1 0,-5 0,6 0,3 0,4 0,1 0,-1 0,-3 0,-2 1,0 1,-2 3,1 3,-6-5,-2 4,4 1,-7 0,6 5,-3-5,2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15:15:30.481"/>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1 113,'64'0,"20"0,-5 0,-23 0,4 0,5 0,2 0,3 0,-1 0,-4 0,0 0,4 0,1 0,2 0,0 0,-4 0,-1 0,-2 0,-1 0,34 0,-37 0,-1 0,35 0,-29 2,0 1,24-2,-7 4,2-5,-16 0,18 0,-2 0,-3 0,6 0,2 0,3 0,0 0,-6 0,-2 0,-33 0,0 0,39 0,9 0,-16 0,-25 0,18 0,-20 0,12 0,-6 0,-2 0,-2 0,-3 0,-4 0,-5 0,-5 0,1 0,5 0,-1 0,11 0,2 0,-7 0,19-1,-10-1,14-1,-6-1,-4-1,-4 0,4-4,7 0,7-3,2 1,0 2,-7 2,6 3,-9-3,3 6,-16-8,-15 7,3-5,-11 4,5 1,-3 0,-1 2,3 0,5 0,2 0,1 0,3 0,3-2,12-1,-4 0,5 1,-18 2,-10 0,-9 0,-11 0,1 0,1 0,-1 0,8 0,-3 0,-1 0,-4 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0:31.229"/>
    </inkml:context>
    <inkml:brush xml:id="br0">
      <inkml:brushProperty name="width" value="0.4" units="cm"/>
      <inkml:brushProperty name="height" value="0.8" units="cm"/>
      <inkml:brushProperty name="color" value="#FFFC00"/>
      <inkml:brushProperty name="transparency" value="153"/>
      <inkml:brushProperty name="tip" value="rectangle"/>
      <inkml:brushProperty name="rasterOp" value="maskPen"/>
    </inkml:brush>
  </inkml:definitions>
  <inkml:trace contextRef="#ctx0" brushRef="#br0">0 8,'68'0,"-1"0,1 0,10 0,0 0,18 4,-4 2,-34-1,-5 1,38 11,-24 1,-35-5,2 0,-14-5,-5-4,11-2,-14 14,7-1,-16 9,-3-1,30-13,14-2,36-13,-29 0,4-1,9 1,4-1,10 2,3 1,1 0,0 2,-8 1,-4 0,-15 0,-5 0,15 0,-30 0,-20 0,37 10,7-27,30 15,-34-14,0-2,33 1,-30 8,2 2,-4 3,1 2,2 1,0 0,1 2,-1 0,39 1,-21 2,-23 1,-13-3,-3 2,8 6,-15-7,2 9,-24-9,0 20,-9-2,0 5,50-10,9-15,-6-2,4-2,39-3,-11 2,-17 1,-13 3,-8 0,-3 0,-1 0,5 0,-9 0,3 0,-10 0,-3 0,10 0,-2 0,7 0,-8 0,-6 0,-7 0,0-1,6-6,10-8,12-7,3-2,-1 3,-9 7,-7 4,-13 4,-2 2,-4-3,0 4,4-8,-2 3,4-4,3 3,1 2,1 2,-5 2,-4 1,-1 0,0 0,4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0:43.763"/>
    </inkml:context>
    <inkml:brush xml:id="br0">
      <inkml:brushProperty name="width" value="0.4" units="cm"/>
      <inkml:brushProperty name="height" value="0.8" units="cm"/>
      <inkml:brushProperty name="color" value="#FFFC00"/>
      <inkml:brushProperty name="transparency" value="153"/>
      <inkml:brushProperty name="tip" value="rectangle"/>
      <inkml:brushProperty name="rasterOp" value="maskPen"/>
    </inkml:brush>
  </inkml:definitions>
  <inkml:trace contextRef="#ctx0" brushRef="#br0">1 131,'58'-4,"1"-1,3 0,2-1,3-1,3 0,13-1,4 1,1 1,2 1,-2 1,-1 1,-3 1,-5 1,19 1,-18 4,-52-4,-16 5,20 12,19-11,-2 2,7 0,9-5,4-3,5 3,0 1,-2 2,-2 2,-10 0,-3 0,-5 1,-4-1,16 5,-16-6,-17 0,-7-6,-1 2,3-1,1 3,14 3,5 3,1 0,-7-1,-10-3,-11-4,26 11,8-11,9 4,7-1,-5-6,1 0,10 0,0 0,-10 0,-6 0,15 0,2 0,-34 0,10 0,-4 0,0 1,-4 1,-2 0,-2 0,2-2,6 0,1 0,-5 0,-7 0,-13 0,-10 3,-15 31,0-14,-6 17,32-26,25-9,47-1,-39 0,2-2,0 1,1-1,-1-1,0 1,-6-1,-1 1,41-2,-8 2,-21 1,1-2,1-5,22-5,-11 4,13 0,-15 8,0 0,6 0,-12-4,29-6,-60 7,14 0,-53 11,10 8,16-17,24 0,29-18,-31 8,3 1,10 0,3 0,6 0,0 2,0 0,0 1,-9 1,-2 2,39-2,-44 4,-10-2,-21 3,9-4,37-1,30-1,-32 3,4 0,0 1,-1 0,-9 1,-5 1,32-1,-35 2,-18 0,-9 0,2 0,8 0,15 0,-4 0,-9 0,-18 2,3 15,21-11,29 10,17-16,-1 0,-2 0,-1-2,7-3,-35 2,1 0,-2-2,2 0,12 2,0 2,-13-2,-1 1,13 1,-3 2,13-1,14 2,-52 1,0-1,-17 2,-15 3,8 17,12-13,22 8,18-19,-19 0,0 0,32 0,-20 0,1 0,26 0,5 0,-6 2,-25 4,2 1,-22 1,-9-3,-3-2,4-1,8-2,12 0,16 0,18 0,-35 0,0 0,26 0,-9 0,-44 0,-15 0,18 21,21-24,36 9,9-25,-40 7,1 0,0 1,0 1,-3 1,0 1,8 1,1 1,-10 3,0 1,45-1,-46 3,-4 0,15 0,13 0,-26 0,10 0,-3 0,5 4,8 4,7 6,12 7,-30-8,-2 0,21 1,-20-7,1-4,34-12,-31 3,2 0,2 0,1 0,0 2,-5 2,15-1,-14 3,-22-3,11-4,27-4,15-5,-2 0,-9 1,-6 0,0-3,16-8,-42 11,1-1,4-2,0 1,-4 1,-1 2,36-10,-35 13,-23 6,-24 7,35 8,-17-1,48 13,-20 6,19 13,3 10,0 0,-7-8,-6-9,-3-11,4-8,21-5,-33-6,4-1,21 0,2-1,-18 2,-2-1,5-1,-5 0,-7 2,-18-4,2-5,21-6,25-6,-31 6,1 1,35-5,-10 4,-5 5,3 3,7 1,-4 2,-16 0,-16-1,-12-1,-8-4,17-1,11-6,-6 7,20-2,-14 5,8 0,11 1,8-1,4 0,12-4,3 0,-1 0,-8 2,-2 1,0 0,1-3,0 0,-9 1,-4 1,-6 1,8 0,-2-1,-16 1,-5 0,21-1,-17 1,-11 2,-18 2,-15 1,37-2,35-12,-13 1,6-2,9-3,2-1,3 0,-2 2,-13 4,-2 3,-6 2,-1 1,-8 2,-2 1,-6 2,-1-1,1 1,-4 0,12 1,-13 0,-36 1,26 4,37-2,-4 9,-14-7,-2 1,7 12,8 4,-16-1,12 10,-6-2,7 3,-15-7,-17-7,-11-7,-5-6,1-4,12-1,25-8,33-12,-31 7,5 0,21-4,1 2,-21 6,-3 2,3 0,-8 3,-7 4,-28 0,-8 0,9-3,9-2,32-1,1-1,22 4,-31 1,3 2,-33 0,5 0,-10 0,3 0,-4 3,-3 0,8 4,0-3,3 0,-8 1,-2-5,8 4,-9-4,9 0,-7 0,3 0,4 0,0 0,-3 0,0 0,-1 0,5 0,-3 3,20 19,-21-5,15 16,-13-22,13-2,8-10,5-1,-5-3,-9-1,-8 1,-8 0,-4 1,3 2,-1 0,6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0:51.313"/>
    </inkml:context>
    <inkml:brush xml:id="br0">
      <inkml:brushProperty name="width" value="0.4" units="cm"/>
      <inkml:brushProperty name="height" value="0.8" units="cm"/>
      <inkml:brushProperty name="color" value="#FFFC00"/>
      <inkml:brushProperty name="transparency" value="153"/>
      <inkml:brushProperty name="tip" value="rectangle"/>
      <inkml:brushProperty name="rasterOp" value="maskPen"/>
    </inkml:brush>
  </inkml:definitions>
  <inkml:trace contextRef="#ctx0" brushRef="#br0">0 151,'70'0,"-1"0,26 0,-1 0,-26 0,-1 0,11 0,-1 0,-21 0,-3 0,38 0,-28 0,1 0,-7 0,-2 0,42 0,-25 0,-34 0,-4 0,9 4,23 1,-1 0,-9 0,9-5,28 0,-24 0,7 0,12 0,4 0,5 0,-4 0,-28 0,-6 0,-5 0,-7 0,4 0,-2 0,4 0,20 0,-13 0,4 0,-17 0,-17 0,-1 0,26-4,10-5,12-4,-3 2,6 0,4-2,-10 3,5-2,0 1,0 0,1 1,0 0,0 1,-4 0,9 2,-3 0,-6 2,11 0,-9 2,14 3,-31 2,-4 8,-14 1,-7 2,-18-4,10-7,34 0,-4 0,5 1,2 4,2 2,2 3,-3 3,19 10,-10 5,-15-12,22 4,8 1,1 0,-11-1,-21-4,-21-8,-18-6,21-3,6-6,9-3,32-5,12-2,-30 5,6 1,2-1,2 1,8-1,2 1,2 0,-2 1,-3 2,0 0,-1 2,-2 0,13 1,-3 0,-9 2,2 1,-11 0,14 3,-30 6,-6 4,-17-3,11-4,8-4,8-4,9-2,1 3,10 1,6 0,-1-1,8 0,2-1,2 0,-1 1,-1 1,1-1,-1 2,1 1,-15-1,1 2,0 0,-4 1,-6 2,9 2,-8 3,0 1,5-1,-1 2,-9 2,-9 4,-9 0,8 7,-28-15,30-3,-1-10,12-4,-9 2,9-1,5-1,2 1,-5 1,3-1,3 0,1 1,0-1,7 1,1-1,2 0,-1 1,-2 1,-4 1,0 0,-1 0,-3 2,-5 0,22 2,-6 1,-7 2,9 2,-12 1,3 9,-53-5,-19-7,58-3,-1-10,14-4,-1 1,8 0,3-1,-17 1,3 1,0-1,-1 0,0-1,0 0,-2 0,-5 3,-2 1,-4 2,-3 1,23-2,-11 2,-7 5,5 0,-17 0,9 0,-23 0,34 0,14-7,-23 2,8-2,14-1,2-1,0 0,-3 0,-11 3,-3 1,-10 1,-1 1,-5 1,-1 2,-2 1,2 2,10 6,-2 1,29 7,-23 4,-35-11,15-8,34-1,18-1,-26 0,3 0,4 0,11 0,2 0,0 0,-2 1,-2 1,-9 1,-7-1,-5 3,14 3,-5 4,-31-2,-3 3,6 0,-3 1,20 12,-31-7,-9-8,26-6,-1-8,9-4,27-2,7-1,-28 2,2 1,0 0,-2 0,0 0,-3 2,16 0,-6 2,-19 2,-5 1,40-5,-30 0,-5-1,-13 0,7 0,26-2,9 1,-17 1,4 1,0 0,5 0,1 0,-3 2,24-1,-8 3,-30 0,-7 2,23-1,-43 0,-4 0,-21 0,41 0,36 0,-20 0,7 0,17 0,3 0,3 0,-4 0,-27 0,-6 0,36 0,-67 0,-11-1,6-2,8-4,14-5,3-4,6 0,7 1,6 5,3 2,-8 2,-15 4,-15 0,-10 2,-13 0,14 0,-13 5,12 2,-8 5,-2-6,9 4,-2-6,17 4,-4 3,-10-7,-7 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0:57.846"/>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0 68,'67'0,"24"0,3 0,-25 0,5 0,12 0,2 0,6 0,0 0,-1 0,-4 0,-12 0,-6 0,-16 0,-5 0,17 0,-18 0,0 0,41 0,6 0,-7 0,10 0,-27 0,22 0,-36 0,-1 0,20 0,-15 0,4 0,-4 0,4-1,25-1,6 1,-29-1,0 1,0 0,31-1,-4 0,-13 1,-6 1,-19-1,-6 2,21-1,-33 0,-14 0,0 0,11 0,16 0,4 0,40-3,-4-5,7 0,-19 5,3 0,7-4,7-1,-6 2,-2 4,-2 2,-9-2,3-1,-5 2,3 0,-2 2,23-1,-3 0,-37 0,-4 0,4 0,-3 0,9 0,-32 0,-20 0,53 0,-13 0,8 0,31-1,8 2,-26-1,2 0,-1 1,-3 1,-1 0,-2 1,23 3,-5 2,-14 1,-3 3,-13 1,0 1,19 5,-1 1,-20-6,-3 0,5 2,-6-2,1 0,10-9,12-10,21-5,0 0,-8 3,0 0,6 0,-18 1,6-1,2-1,-1 2,-5 0,26 0,-4 2,-9 1,5 2,-7 2,2-1,-8 3,3 4,10 6,-25 5,-9 2,-23-10,31-1,-23-8,6-2,27 2,7 0,-18 0,2 1,1 1,-1 2,1 1,-3 0,26 5,-6 1,-20 1,-7-1,22 8,-39-10,-15-6,-14-3,23-1,49-3,-10-1,13-1,-5-1,6 0,4-1,-18 1,2 0,1-1,-1 1,-1 1,-1-1,0 1,0 0,0 1,0 0,-3 1,-5 1,21 1,-8 3,1 1,-13 3,-24 2,3 2,17-7,0-2,16-1,7 1,-3-1,8 0,2 0,-1 0,0 0,0-1,2 1,1 1,-9 0,4 0,0 0,-6 0,-10 1,23 1,-8 1,-19 1,1 1,-12 1,11 6,-8-1,-8-6,33-5,-30-2,9 0,3 0,8 0,3-1,2 1,12 0,2 0,-1 0,-12 0,-1 0,-4 1,21 0,-7 0,-24 0,-7 0,22 2,-41 3,-14-2,40 2,-12-5,9 0,20 0,7 0,-28 0,1 0,-1 0,25 1,-5 2,-20 0,-8 1,19 5,-37 0,-27-5,-2-2,25-2,0 0,26 0,-11-1,-2-3,0-4,0-3,0 0,6 0,-2 4,-5 0,-8-1,-15 1,-5-2,-7-5,0 5,1-4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1:10.313"/>
    </inkml:context>
    <inkml:brush xml:id="br0">
      <inkml:brushProperty name="width" value="0.4" units="cm"/>
      <inkml:brushProperty name="height" value="0.8" units="cm"/>
      <inkml:brushProperty name="color" value="#FFFC00"/>
      <inkml:brushProperty name="transparency" value="252"/>
      <inkml:brushProperty name="tip" value="rectangle"/>
      <inkml:brushProperty name="rasterOp" value="maskPen"/>
    </inkml:brush>
  </inkml:definitions>
  <inkml:trace contextRef="#ctx0" brushRef="#br0">0 47,'52'0,"0"0,1 0,-1 0,33 0,4 0,-2 0,-7 0,-7 2,1 2,-6 1,-20-1,-6-2,-22-2,1 0,8 0,1 0,9 0,-2 0,1 0,6 0,6 0,9 0,7 0,-4 0,-4 0,-9 0,8 0,-12 0,9 0,-16 0,-8 0,-3 0,-11 0,9 0,-3 0,5-1,1-3,-3-2,-1-2,-4 0,-1 0,10-1,-1 0,9 3,-11 2,5 4,-7 0,3 0,-4 0,-2 0,0 0,1 0,0 0,2 0,-6 0,9 0,-10 0,13 0,-10 0,17 0,-3 0,8 0,-2 0,-1 0,0 0,-3 0,-6 0,-7 0,-5 0,5 0,-5 0,14 0,-14 0,7 0,-5 0,3 0,7 0,3 0,5 0,5 0,10 0,-9 3,4 2,-24 2,-6-2,-8-2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7:09.263"/>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1 82,'75'0,"-2"0,-12 0,15 0,17 0,-35 0,-2 0,28 0,-1 10,-44-7,-4 9,6-6,4 0,13 1,-2-1,-8-3,-8 0,-6-2,-4-1,-1 0,-1 0,-3 0,-2 0,13 0,20 0,25-6,-27 2,0 0,30-6,14 0,-44 5,1 0,-23 2,-13 0,7 2,0 1,15 0,2 0,0 0,-2 0,-5 0,-1 0,9 0,-7 0,20 0,-13 0,6 0,-12 0,-12 0,-7 0,3 0,4-5,6-5,12-7,-4-5,6 5,-6 5,-6 7,-2 5,-9 0,6 0,-15 0,7 19,-9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7T21:47:16.443"/>
    </inkml:context>
    <inkml:brush xml:id="br0">
      <inkml:brushProperty name="width" value="0.4" units="cm"/>
      <inkml:brushProperty name="height" value="0.8" units="cm"/>
      <inkml:brushProperty name="color" value="#FFFC00"/>
      <inkml:brushProperty name="transparency" value="127"/>
      <inkml:brushProperty name="tip" value="rectangle"/>
      <inkml:brushProperty name="rasterOp" value="maskPen"/>
    </inkml:brush>
  </inkml:definitions>
  <inkml:trace contextRef="#ctx0" brushRef="#br0">1 320,'79'-6,"1"-1,9 0,-5-1,10-4,-31 6,4 1,4 1,1 1,4 2,1 0,8 1,1 0,6 0,1 0,5 0,0 0,-7 1,-2 0,-9 1,-3 0,-16-1,-3 1,-6 0,2-1,28 3,3 0,-10-1,1 2,24 2,-1 1,-27-5,-6 2,-13 1,-4-1,14-3,-20 3,-31-3,3 11,35-6,35 5,5-13,9-4,-7 0,3-2,-24 2,2-1,-3 0,14-2,-6-1,-13 3,-5 1,-8 0,-4 0,30-3,-3 1,14-2,-37 5,2 1,6 0,4 1,13 0,-1 1,-17 1,-3 0,5 0,-7 0,-6 0,-13 0,-11-3,3-4,-5 2,61-10,-21 6,6-1,17-3,5-1,-22 4,3 0,-1 0,25-2,0 1,1 1,0 2,-28 4,0 1,1 0,-2 0,-1 1,1 1,31 0,-2 0,-7 1,-3 0,-3 2,-2 2,-4 2,-1 2,-2 2,0 2,18 6,-4 0,-34-9,-2 0,11 2,4-5,13-16,1-6,-5 4,3 1,-6 1,4 0,-1 1,-7 0,0 1,-6 3,-1 3,-1 2,25-4,1 1,-25 2,-1 2,19-2,4 2,-1-1,1 1,-2 3,-1 1,-7 1,-2 2,-11 2,-3 0,33 7,-20-6,-6-5,-17-6,-3 0,15-6,14-5,4 0,9-2,5 0,-7 2,4-1,4 1,3 0,-2 1,5 1,1 1,-1 0,-6 1,-3 0,-4 1,-2 1,-1 2,-2 0,0 1,-3 1,-10 3,5 3,-7 3,-1 5,-4 4,22 22,5 4,-29-11,-26-11,-6-9,18-6,22-5,16 1,3 5,-11 7,-8 6,-4 5,0 0,5-1,12-2,-25-12,4-3,15-1,3-3,1-1,0-1,7-1,-5 0,-28 0,-4 0,42 0,-47 0,-3 0,-20 0,-4 0,7-5,-11-11,14 5,12-5,36 14,-23 2,3 0,9 0,2 0,0 1,2 0,4 1,1 0,2-1,0 1,-1 1,-1 0,-4-1,-2 0,-9 0,-3 0,25 1,-24 2,-18-4,-20 5,12-3,29 0,17-12,13-5,-2 3,8-1,-19 0,8-2,2 0,-5 3,5 0,-4 3,1-1,8 1,2-1,-7 3,8 3,-9 2,-20 1,-4 0,-9 1,-1 1,3 1,2 1,10 2,3 2,5 3,-1 0,-3 0,0 1,12 0,-5-1,-3 0,-5-7,10-3,-11-2,4-1,1 0,-5 0,1 1,3-1,24 1,5-1,-7 1,0 1,-11 0,-25 0,-5 0,48 0,-41 3,34 4,-32-3,4 2,10 0,1 1,4-2,-2 1,-10-1,-5 1,26 2,-32-4,-33-4,4-2,45-4,14-1,18-1,-30 3,8-1,3 1,2 0,-10 0,3 0,2 1,0-1,-1 1,1 0,1 0,0 1,-1 0,-2 0,15 1,0 0,-5 0,-7 2,-10-1,-7 1,-3 0,21 0,-17 0,-37 0,-18-2,4-8,2-10,47 6,-10 5,5 2,-5 6,2 2,25-1,0 0,15 0,-43 0,-3 0,20 0,-12 0,-8 0,-2 0,0 0,-6 0,-7 2,4 5,5 3,-3 3,7-2,-26-3,7 2,-14-4,2-1,4-3,-2-2,8 0,-2 0,0 0,-4 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7A99B-1DE0-0D41-B90C-487F6D7F1233}" type="datetimeFigureOut">
              <a:rPr lang="en-US" smtClean="0"/>
              <a:t>8/27/23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EA554-CF03-CB43-817C-184B5CF57514}" type="slidenum">
              <a:rPr lang="en-US" smtClean="0"/>
              <a:t>‹#›</a:t>
            </a:fld>
            <a:endParaRPr lang="en-US"/>
          </a:p>
        </p:txBody>
      </p:sp>
    </p:spTree>
    <p:extLst>
      <p:ext uri="{BB962C8B-B14F-4D97-AF65-F5344CB8AC3E}">
        <p14:creationId xmlns:p14="http://schemas.microsoft.com/office/powerpoint/2010/main" val="3762867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2</a:t>
            </a:fld>
            <a:endParaRPr lang="en-US"/>
          </a:p>
        </p:txBody>
      </p:sp>
    </p:spTree>
    <p:extLst>
      <p:ext uri="{BB962C8B-B14F-4D97-AF65-F5344CB8AC3E}">
        <p14:creationId xmlns:p14="http://schemas.microsoft.com/office/powerpoint/2010/main" val="3035132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39</a:t>
            </a:fld>
            <a:endParaRPr lang="en-US"/>
          </a:p>
        </p:txBody>
      </p:sp>
    </p:spTree>
    <p:extLst>
      <p:ext uri="{BB962C8B-B14F-4D97-AF65-F5344CB8AC3E}">
        <p14:creationId xmlns:p14="http://schemas.microsoft.com/office/powerpoint/2010/main" val="1823742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56</a:t>
            </a:fld>
            <a:endParaRPr lang="en-US"/>
          </a:p>
        </p:txBody>
      </p:sp>
    </p:spTree>
    <p:extLst>
      <p:ext uri="{BB962C8B-B14F-4D97-AF65-F5344CB8AC3E}">
        <p14:creationId xmlns:p14="http://schemas.microsoft.com/office/powerpoint/2010/main" val="378761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78</a:t>
            </a:fld>
            <a:endParaRPr lang="en-US"/>
          </a:p>
        </p:txBody>
      </p:sp>
    </p:spTree>
    <p:extLst>
      <p:ext uri="{BB962C8B-B14F-4D97-AF65-F5344CB8AC3E}">
        <p14:creationId xmlns:p14="http://schemas.microsoft.com/office/powerpoint/2010/main" val="2539524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3</a:t>
            </a:fld>
            <a:endParaRPr lang="en-US"/>
          </a:p>
        </p:txBody>
      </p:sp>
    </p:spTree>
    <p:extLst>
      <p:ext uri="{BB962C8B-B14F-4D97-AF65-F5344CB8AC3E}">
        <p14:creationId xmlns:p14="http://schemas.microsoft.com/office/powerpoint/2010/main" val="462795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4</a:t>
            </a:fld>
            <a:endParaRPr lang="en-US"/>
          </a:p>
        </p:txBody>
      </p:sp>
    </p:spTree>
    <p:extLst>
      <p:ext uri="{BB962C8B-B14F-4D97-AF65-F5344CB8AC3E}">
        <p14:creationId xmlns:p14="http://schemas.microsoft.com/office/powerpoint/2010/main" val="210419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5</a:t>
            </a:fld>
            <a:endParaRPr lang="en-US"/>
          </a:p>
        </p:txBody>
      </p:sp>
    </p:spTree>
    <p:extLst>
      <p:ext uri="{BB962C8B-B14F-4D97-AF65-F5344CB8AC3E}">
        <p14:creationId xmlns:p14="http://schemas.microsoft.com/office/powerpoint/2010/main" val="217441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6</a:t>
            </a:fld>
            <a:endParaRPr lang="en-US"/>
          </a:p>
        </p:txBody>
      </p:sp>
    </p:spTree>
    <p:extLst>
      <p:ext uri="{BB962C8B-B14F-4D97-AF65-F5344CB8AC3E}">
        <p14:creationId xmlns:p14="http://schemas.microsoft.com/office/powerpoint/2010/main" val="77903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7</a:t>
            </a:fld>
            <a:endParaRPr lang="en-US"/>
          </a:p>
        </p:txBody>
      </p:sp>
    </p:spTree>
    <p:extLst>
      <p:ext uri="{BB962C8B-B14F-4D97-AF65-F5344CB8AC3E}">
        <p14:creationId xmlns:p14="http://schemas.microsoft.com/office/powerpoint/2010/main" val="295194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8</a:t>
            </a:fld>
            <a:endParaRPr lang="en-US"/>
          </a:p>
        </p:txBody>
      </p:sp>
    </p:spTree>
    <p:extLst>
      <p:ext uri="{BB962C8B-B14F-4D97-AF65-F5344CB8AC3E}">
        <p14:creationId xmlns:p14="http://schemas.microsoft.com/office/powerpoint/2010/main" val="3965755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37</a:t>
            </a:fld>
            <a:endParaRPr lang="en-US"/>
          </a:p>
        </p:txBody>
      </p:sp>
    </p:spTree>
    <p:extLst>
      <p:ext uri="{BB962C8B-B14F-4D97-AF65-F5344CB8AC3E}">
        <p14:creationId xmlns:p14="http://schemas.microsoft.com/office/powerpoint/2010/main" val="1381624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EA554-CF03-CB43-817C-184B5CF57514}" type="slidenum">
              <a:rPr lang="en-US" smtClean="0"/>
              <a:t>38</a:t>
            </a:fld>
            <a:endParaRPr lang="en-US"/>
          </a:p>
        </p:txBody>
      </p:sp>
    </p:spTree>
    <p:extLst>
      <p:ext uri="{BB962C8B-B14F-4D97-AF65-F5344CB8AC3E}">
        <p14:creationId xmlns:p14="http://schemas.microsoft.com/office/powerpoint/2010/main" val="1687621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F7A283-7339-7B40-81EE-29634129E3CF}"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AC0ED-52D8-114E-84F4-BE5F51994AB2}" type="slidenum">
              <a:rPr lang="en-US" smtClean="0"/>
              <a:t>‹#›</a:t>
            </a:fld>
            <a:endParaRPr lang="en-US"/>
          </a:p>
        </p:txBody>
      </p:sp>
    </p:spTree>
    <p:extLst>
      <p:ext uri="{BB962C8B-B14F-4D97-AF65-F5344CB8AC3E}">
        <p14:creationId xmlns:p14="http://schemas.microsoft.com/office/powerpoint/2010/main" val="3593073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7A283-7339-7B40-81EE-29634129E3CF}"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AC0ED-52D8-114E-84F4-BE5F51994AB2}" type="slidenum">
              <a:rPr lang="en-US" smtClean="0"/>
              <a:t>‹#›</a:t>
            </a:fld>
            <a:endParaRPr lang="en-US"/>
          </a:p>
        </p:txBody>
      </p:sp>
    </p:spTree>
    <p:extLst>
      <p:ext uri="{BB962C8B-B14F-4D97-AF65-F5344CB8AC3E}">
        <p14:creationId xmlns:p14="http://schemas.microsoft.com/office/powerpoint/2010/main" val="16844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7A283-7339-7B40-81EE-29634129E3CF}"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AC0ED-52D8-114E-84F4-BE5F51994AB2}" type="slidenum">
              <a:rPr lang="en-US" smtClean="0"/>
              <a:t>‹#›</a:t>
            </a:fld>
            <a:endParaRPr lang="en-US"/>
          </a:p>
        </p:txBody>
      </p:sp>
    </p:spTree>
    <p:extLst>
      <p:ext uri="{BB962C8B-B14F-4D97-AF65-F5344CB8AC3E}">
        <p14:creationId xmlns:p14="http://schemas.microsoft.com/office/powerpoint/2010/main" val="59299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7A283-7339-7B40-81EE-29634129E3CF}"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AC0ED-52D8-114E-84F4-BE5F51994AB2}" type="slidenum">
              <a:rPr lang="en-US" smtClean="0"/>
              <a:t>‹#›</a:t>
            </a:fld>
            <a:endParaRPr lang="en-US"/>
          </a:p>
        </p:txBody>
      </p:sp>
    </p:spTree>
    <p:extLst>
      <p:ext uri="{BB962C8B-B14F-4D97-AF65-F5344CB8AC3E}">
        <p14:creationId xmlns:p14="http://schemas.microsoft.com/office/powerpoint/2010/main" val="3475957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F7A283-7339-7B40-81EE-29634129E3CF}"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AC0ED-52D8-114E-84F4-BE5F51994AB2}" type="slidenum">
              <a:rPr lang="en-US" smtClean="0"/>
              <a:t>‹#›</a:t>
            </a:fld>
            <a:endParaRPr lang="en-US"/>
          </a:p>
        </p:txBody>
      </p:sp>
    </p:spTree>
    <p:extLst>
      <p:ext uri="{BB962C8B-B14F-4D97-AF65-F5344CB8AC3E}">
        <p14:creationId xmlns:p14="http://schemas.microsoft.com/office/powerpoint/2010/main" val="339753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F7A283-7339-7B40-81EE-29634129E3CF}" type="datetimeFigureOut">
              <a:rPr lang="en-US" smtClean="0"/>
              <a:t>8/27/23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DAC0ED-52D8-114E-84F4-BE5F51994AB2}" type="slidenum">
              <a:rPr lang="en-US" smtClean="0"/>
              <a:t>‹#›</a:t>
            </a:fld>
            <a:endParaRPr lang="en-US"/>
          </a:p>
        </p:txBody>
      </p:sp>
    </p:spTree>
    <p:extLst>
      <p:ext uri="{BB962C8B-B14F-4D97-AF65-F5344CB8AC3E}">
        <p14:creationId xmlns:p14="http://schemas.microsoft.com/office/powerpoint/2010/main" val="1332995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F7A283-7339-7B40-81EE-29634129E3CF}" type="datetimeFigureOut">
              <a:rPr lang="en-US" smtClean="0"/>
              <a:t>8/27/23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DAC0ED-52D8-114E-84F4-BE5F51994AB2}" type="slidenum">
              <a:rPr lang="en-US" smtClean="0"/>
              <a:t>‹#›</a:t>
            </a:fld>
            <a:endParaRPr lang="en-US"/>
          </a:p>
        </p:txBody>
      </p:sp>
    </p:spTree>
    <p:extLst>
      <p:ext uri="{BB962C8B-B14F-4D97-AF65-F5344CB8AC3E}">
        <p14:creationId xmlns:p14="http://schemas.microsoft.com/office/powerpoint/2010/main" val="1314891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F7A283-7339-7B40-81EE-29634129E3CF}" type="datetimeFigureOut">
              <a:rPr lang="en-US" smtClean="0"/>
              <a:t>8/27/23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DAC0ED-52D8-114E-84F4-BE5F51994AB2}" type="slidenum">
              <a:rPr lang="en-US" smtClean="0"/>
              <a:t>‹#›</a:t>
            </a:fld>
            <a:endParaRPr lang="en-US"/>
          </a:p>
        </p:txBody>
      </p:sp>
    </p:spTree>
    <p:extLst>
      <p:ext uri="{BB962C8B-B14F-4D97-AF65-F5344CB8AC3E}">
        <p14:creationId xmlns:p14="http://schemas.microsoft.com/office/powerpoint/2010/main" val="2164577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F7A283-7339-7B40-81EE-29634129E3CF}" type="datetimeFigureOut">
              <a:rPr lang="en-US" smtClean="0"/>
              <a:t>8/27/23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DAC0ED-52D8-114E-84F4-BE5F51994AB2}" type="slidenum">
              <a:rPr lang="en-US" smtClean="0"/>
              <a:t>‹#›</a:t>
            </a:fld>
            <a:endParaRPr lang="en-US"/>
          </a:p>
        </p:txBody>
      </p:sp>
    </p:spTree>
    <p:extLst>
      <p:ext uri="{BB962C8B-B14F-4D97-AF65-F5344CB8AC3E}">
        <p14:creationId xmlns:p14="http://schemas.microsoft.com/office/powerpoint/2010/main" val="3137030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F7A283-7339-7B40-81EE-29634129E3CF}" type="datetimeFigureOut">
              <a:rPr lang="en-US" smtClean="0"/>
              <a:t>8/27/23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DAC0ED-52D8-114E-84F4-BE5F51994AB2}" type="slidenum">
              <a:rPr lang="en-US" smtClean="0"/>
              <a:t>‹#›</a:t>
            </a:fld>
            <a:endParaRPr lang="en-US"/>
          </a:p>
        </p:txBody>
      </p:sp>
    </p:spTree>
    <p:extLst>
      <p:ext uri="{BB962C8B-B14F-4D97-AF65-F5344CB8AC3E}">
        <p14:creationId xmlns:p14="http://schemas.microsoft.com/office/powerpoint/2010/main" val="4011681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F7A283-7339-7B40-81EE-29634129E3CF}" type="datetimeFigureOut">
              <a:rPr lang="en-US" smtClean="0"/>
              <a:t>8/27/23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DAC0ED-52D8-114E-84F4-BE5F51994AB2}" type="slidenum">
              <a:rPr lang="en-US" smtClean="0"/>
              <a:t>‹#›</a:t>
            </a:fld>
            <a:endParaRPr lang="en-US"/>
          </a:p>
        </p:txBody>
      </p:sp>
    </p:spTree>
    <p:extLst>
      <p:ext uri="{BB962C8B-B14F-4D97-AF65-F5344CB8AC3E}">
        <p14:creationId xmlns:p14="http://schemas.microsoft.com/office/powerpoint/2010/main" val="98810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F7A283-7339-7B40-81EE-29634129E3CF}" type="datetimeFigureOut">
              <a:rPr lang="en-US" smtClean="0"/>
              <a:t>8/27/23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AC0ED-52D8-114E-84F4-BE5F51994AB2}" type="slidenum">
              <a:rPr lang="en-US" smtClean="0"/>
              <a:t>‹#›</a:t>
            </a:fld>
            <a:endParaRPr lang="en-US"/>
          </a:p>
        </p:txBody>
      </p:sp>
    </p:spTree>
    <p:extLst>
      <p:ext uri="{BB962C8B-B14F-4D97-AF65-F5344CB8AC3E}">
        <p14:creationId xmlns:p14="http://schemas.microsoft.com/office/powerpoint/2010/main" val="1308314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rebecca.beadling@templ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7.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2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 Id="rId4" Type="http://schemas.openxmlformats.org/officeDocument/2006/relationships/image" Target="../media/image52.emf"/></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image" Target="../media/image55.emf"/></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2.sv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2.sv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2.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5.png"/><Relationship Id="rId7" Type="http://schemas.microsoft.com/office/2007/relationships/hdphoto" Target="../media/hdphoto3.wdp"/><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microsoft.com/office/2007/relationships/hdphoto" Target="../media/hdphoto2.wdp"/><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70.png"/><Relationship Id="rId2" Type="http://schemas.openxmlformats.org/officeDocument/2006/relationships/image" Target="../media/image65.png"/><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69.png"/><Relationship Id="rId4" Type="http://schemas.openxmlformats.org/officeDocument/2006/relationships/image" Target="../media/image66.png"/><Relationship Id="rId9" Type="http://schemas.openxmlformats.org/officeDocument/2006/relationships/customXml" Target="../ink/ink4.xml"/><Relationship Id="rId1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81.png"/><Relationship Id="rId18" Type="http://schemas.openxmlformats.org/officeDocument/2006/relationships/customXml" Target="../ink/ink15.xml"/><Relationship Id="rId3" Type="http://schemas.openxmlformats.org/officeDocument/2006/relationships/image" Target="../media/image76.png"/><Relationship Id="rId21" Type="http://schemas.openxmlformats.org/officeDocument/2006/relationships/image" Target="../media/image85.png"/><Relationship Id="rId7" Type="http://schemas.openxmlformats.org/officeDocument/2006/relationships/image" Target="../media/image78.png"/><Relationship Id="rId12" Type="http://schemas.openxmlformats.org/officeDocument/2006/relationships/customXml" Target="../ink/ink12.xml"/><Relationship Id="rId17" Type="http://schemas.openxmlformats.org/officeDocument/2006/relationships/image" Target="../media/image83.png"/><Relationship Id="rId2" Type="http://schemas.openxmlformats.org/officeDocument/2006/relationships/image" Target="../media/image75.png"/><Relationship Id="rId16" Type="http://schemas.openxmlformats.org/officeDocument/2006/relationships/customXml" Target="../ink/ink14.xml"/><Relationship Id="rId20"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80.png"/><Relationship Id="rId5" Type="http://schemas.openxmlformats.org/officeDocument/2006/relationships/image" Target="../media/image77.png"/><Relationship Id="rId15" Type="http://schemas.openxmlformats.org/officeDocument/2006/relationships/image" Target="../media/image82.png"/><Relationship Id="rId10" Type="http://schemas.openxmlformats.org/officeDocument/2006/relationships/customXml" Target="../ink/ink11.xml"/><Relationship Id="rId19" Type="http://schemas.openxmlformats.org/officeDocument/2006/relationships/image" Target="../media/image84.png"/><Relationship Id="rId4" Type="http://schemas.openxmlformats.org/officeDocument/2006/relationships/customXml" Target="../ink/ink8.xml"/><Relationship Id="rId9" Type="http://schemas.openxmlformats.org/officeDocument/2006/relationships/image" Target="../media/image79.png"/><Relationship Id="rId14" Type="http://schemas.openxmlformats.org/officeDocument/2006/relationships/customXml" Target="../ink/ink13.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hackmd.io/3QEs24V3QbqUmfabs7ezvg" TargetMode="External"/><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3.jpeg"/><Relationship Id="rId5" Type="http://schemas.openxmlformats.org/officeDocument/2006/relationships/image" Target="../media/image99.png"/><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3.jpeg"/><Relationship Id="rId5" Type="http://schemas.openxmlformats.org/officeDocument/2006/relationships/image" Target="../media/image99.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30.png"/><Relationship Id="rId12" Type="http://schemas.openxmlformats.org/officeDocument/2006/relationships/customXml" Target="../ink/ink21.xml"/><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customXml" Target="../ink/ink18.xml"/><Relationship Id="rId11" Type="http://schemas.openxmlformats.org/officeDocument/2006/relationships/image" Target="../media/image450.png"/><Relationship Id="rId5" Type="http://schemas.openxmlformats.org/officeDocument/2006/relationships/image" Target="../media/image42.png"/><Relationship Id="rId10" Type="http://schemas.openxmlformats.org/officeDocument/2006/relationships/customXml" Target="../ink/ink20.xml"/><Relationship Id="rId4" Type="http://schemas.openxmlformats.org/officeDocument/2006/relationships/customXml" Target="../ink/ink17.xml"/><Relationship Id="rId9" Type="http://schemas.openxmlformats.org/officeDocument/2006/relationships/image" Target="../media/image440.png"/></Relationships>
</file>

<file path=ppt/slides/_rels/slide72.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image" Target="../media/image450.png"/><Relationship Id="rId3" Type="http://schemas.openxmlformats.org/officeDocument/2006/relationships/image" Target="../media/image37.png"/><Relationship Id="rId7" Type="http://schemas.openxmlformats.org/officeDocument/2006/relationships/image" Target="../media/image42.png"/><Relationship Id="rId12" Type="http://schemas.openxmlformats.org/officeDocument/2006/relationships/customXml" Target="../ink/ink25.xml"/><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customXml" Target="../ink/ink22.xml"/><Relationship Id="rId11" Type="http://schemas.openxmlformats.org/officeDocument/2006/relationships/image" Target="../media/image440.png"/><Relationship Id="rId5" Type="http://schemas.openxmlformats.org/officeDocument/2006/relationships/image" Target="../media/image109.svg"/><Relationship Id="rId15" Type="http://schemas.openxmlformats.org/officeDocument/2006/relationships/image" Target="../media/image46.png"/><Relationship Id="rId10" Type="http://schemas.openxmlformats.org/officeDocument/2006/relationships/customXml" Target="../ink/ink24.xml"/><Relationship Id="rId4" Type="http://schemas.openxmlformats.org/officeDocument/2006/relationships/image" Target="../media/image108.png"/><Relationship Id="rId9" Type="http://schemas.openxmlformats.org/officeDocument/2006/relationships/image" Target="../media/image430.png"/><Relationship Id="rId14" Type="http://schemas.openxmlformats.org/officeDocument/2006/relationships/customXml" Target="../ink/ink26.xml"/></Relationships>
</file>

<file path=ppt/slides/_rels/slide73.xml.rels><?xml version="1.0" encoding="UTF-8" standalone="yes"?>
<Relationships xmlns="http://schemas.openxmlformats.org/package/2006/relationships"><Relationship Id="rId3" Type="http://schemas.openxmlformats.org/officeDocument/2006/relationships/hyperlink" Target="mailto:azure-noreply@microsoft.com" TargetMode="External"/><Relationship Id="rId2" Type="http://schemas.openxmlformats.org/officeDocument/2006/relationships/hyperlink" Target="https://hackmd.io/3QEs24V3QbqUmfabs7ezvg?view#Cloud-Computing-with-Microsoft-Azure"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mailto:ees_student@lab-99a4437a-c549-4f0e-9bc1-d4962d2ddd90.eastus2.cloudapp.azure.com"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C95077-16D1-4C29-8FD2-5B9EED9F95E1}"/>
              </a:ext>
            </a:extLst>
          </p:cNvPr>
          <p:cNvSpPr txBox="1"/>
          <p:nvPr/>
        </p:nvSpPr>
        <p:spPr>
          <a:xfrm>
            <a:off x="78070" y="141721"/>
            <a:ext cx="7332684" cy="1338828"/>
          </a:xfrm>
          <a:prstGeom prst="rect">
            <a:avLst/>
          </a:prstGeom>
          <a:noFill/>
        </p:spPr>
        <p:txBody>
          <a:bodyPr wrap="square" rtlCol="0">
            <a:spAutoFit/>
          </a:bodyPr>
          <a:lstStyle/>
          <a:p>
            <a:r>
              <a:rPr lang="en-US" sz="2700" b="1" dirty="0">
                <a:solidFill>
                  <a:schemeClr val="bg1"/>
                </a:solidFill>
                <a:latin typeface="Helvetica" pitchFamily="2" charset="0"/>
              </a:rPr>
              <a:t>EES 3506 / 5506 </a:t>
            </a:r>
          </a:p>
          <a:p>
            <a:r>
              <a:rPr lang="en-US" sz="2700" b="1" dirty="0">
                <a:solidFill>
                  <a:schemeClr val="bg1"/>
                </a:solidFill>
                <a:latin typeface="Helvetica" pitchFamily="2" charset="0"/>
              </a:rPr>
              <a:t>Observing and Modeling Climate Change</a:t>
            </a:r>
          </a:p>
          <a:p>
            <a:r>
              <a:rPr lang="en-US" sz="2700" b="1" dirty="0">
                <a:solidFill>
                  <a:schemeClr val="bg1"/>
                </a:solidFill>
                <a:latin typeface="Helvetica" pitchFamily="2" charset="0"/>
              </a:rPr>
              <a:t>Fall 2023</a:t>
            </a:r>
          </a:p>
        </p:txBody>
      </p:sp>
      <p:sp>
        <p:nvSpPr>
          <p:cNvPr id="7" name="TextBox 6">
            <a:extLst>
              <a:ext uri="{FF2B5EF4-FFF2-40B4-BE49-F238E27FC236}">
                <a16:creationId xmlns:a16="http://schemas.microsoft.com/office/drawing/2014/main" id="{4308D171-A07C-41E0-549A-A23467B1A3A7}"/>
              </a:ext>
            </a:extLst>
          </p:cNvPr>
          <p:cNvSpPr txBox="1"/>
          <p:nvPr/>
        </p:nvSpPr>
        <p:spPr>
          <a:xfrm>
            <a:off x="78070" y="1592067"/>
            <a:ext cx="7730552" cy="723275"/>
          </a:xfrm>
          <a:prstGeom prst="rect">
            <a:avLst/>
          </a:prstGeom>
          <a:noFill/>
        </p:spPr>
        <p:txBody>
          <a:bodyPr wrap="square" rtlCol="0">
            <a:spAutoFit/>
          </a:bodyPr>
          <a:lstStyle/>
          <a:p>
            <a:r>
              <a:rPr lang="en-US" sz="2100" b="1" dirty="0">
                <a:solidFill>
                  <a:schemeClr val="bg1"/>
                </a:solidFill>
                <a:latin typeface="Helvetica" pitchFamily="2" charset="0"/>
              </a:rPr>
              <a:t>Lecture: </a:t>
            </a:r>
          </a:p>
          <a:p>
            <a:r>
              <a:rPr lang="en-US" sz="2000" dirty="0">
                <a:solidFill>
                  <a:schemeClr val="bg1"/>
                </a:solidFill>
                <a:latin typeface="Helvetica" pitchFamily="2" charset="0"/>
              </a:rPr>
              <a:t>TR 9:30 – 10:50 AM, BEURY 304</a:t>
            </a:r>
          </a:p>
        </p:txBody>
      </p:sp>
      <p:sp>
        <p:nvSpPr>
          <p:cNvPr id="9" name="TextBox 8">
            <a:extLst>
              <a:ext uri="{FF2B5EF4-FFF2-40B4-BE49-F238E27FC236}">
                <a16:creationId xmlns:a16="http://schemas.microsoft.com/office/drawing/2014/main" id="{F9182867-1278-91E4-1B57-49BC9EB45F67}"/>
              </a:ext>
            </a:extLst>
          </p:cNvPr>
          <p:cNvSpPr txBox="1"/>
          <p:nvPr/>
        </p:nvSpPr>
        <p:spPr>
          <a:xfrm>
            <a:off x="180263" y="5018798"/>
            <a:ext cx="4573937" cy="1708160"/>
          </a:xfrm>
          <a:prstGeom prst="rect">
            <a:avLst/>
          </a:prstGeom>
          <a:noFill/>
        </p:spPr>
        <p:txBody>
          <a:bodyPr wrap="square">
            <a:spAutoFit/>
          </a:bodyPr>
          <a:lstStyle/>
          <a:p>
            <a:r>
              <a:rPr lang="en-US" sz="2100" b="1" dirty="0">
                <a:solidFill>
                  <a:schemeClr val="bg1"/>
                </a:solidFill>
                <a:latin typeface="Helvetica" pitchFamily="2" charset="0"/>
              </a:rPr>
              <a:t>Instructor: </a:t>
            </a:r>
          </a:p>
          <a:p>
            <a:r>
              <a:rPr lang="en-US" sz="2000" dirty="0">
                <a:solidFill>
                  <a:schemeClr val="bg1"/>
                </a:solidFill>
                <a:latin typeface="Helvetica" pitchFamily="2" charset="0"/>
              </a:rPr>
              <a:t>Dr. Becki </a:t>
            </a:r>
            <a:r>
              <a:rPr lang="en-US" sz="2000" dirty="0" err="1">
                <a:solidFill>
                  <a:schemeClr val="bg1"/>
                </a:solidFill>
                <a:latin typeface="Helvetica" pitchFamily="2" charset="0"/>
              </a:rPr>
              <a:t>Beadling</a:t>
            </a:r>
            <a:r>
              <a:rPr lang="en-US" sz="2000" dirty="0">
                <a:solidFill>
                  <a:schemeClr val="bg1"/>
                </a:solidFill>
                <a:latin typeface="Helvetica" pitchFamily="2" charset="0"/>
              </a:rPr>
              <a:t> (she/hers)</a:t>
            </a:r>
          </a:p>
          <a:p>
            <a:r>
              <a:rPr lang="en-US" sz="2000" dirty="0">
                <a:solidFill>
                  <a:srgbClr val="008CFF"/>
                </a:solidFill>
                <a:latin typeface="Helvetica" pitchFamily="2" charset="0"/>
                <a:hlinkClick r:id="rId2">
                  <a:extLst>
                    <a:ext uri="{A12FA001-AC4F-418D-AE19-62706E023703}">
                      <ahyp:hlinkClr xmlns:ahyp="http://schemas.microsoft.com/office/drawing/2018/hyperlinkcolor" val="tx"/>
                    </a:ext>
                  </a:extLst>
                </a:hlinkClick>
              </a:rPr>
              <a:t>rebecca.beadling@temple.edu</a:t>
            </a:r>
            <a:endParaRPr lang="en-US" sz="2000" dirty="0">
              <a:solidFill>
                <a:srgbClr val="008CFF"/>
              </a:solidFill>
              <a:latin typeface="Helvetica" pitchFamily="2" charset="0"/>
            </a:endParaRPr>
          </a:p>
          <a:p>
            <a:r>
              <a:rPr lang="en-US" sz="2000" dirty="0">
                <a:solidFill>
                  <a:schemeClr val="bg1"/>
                </a:solidFill>
                <a:latin typeface="Helvetica" pitchFamily="2" charset="0"/>
              </a:rPr>
              <a:t>315A BEURY Hall</a:t>
            </a:r>
          </a:p>
          <a:p>
            <a:r>
              <a:rPr lang="en-US" sz="2000" dirty="0">
                <a:solidFill>
                  <a:schemeClr val="bg1"/>
                </a:solidFill>
                <a:latin typeface="Helvetica" pitchFamily="2" charset="0"/>
              </a:rPr>
              <a:t>Office hours: Wednesday 1 – 3 pm</a:t>
            </a:r>
          </a:p>
        </p:txBody>
      </p:sp>
      <p:pic>
        <p:nvPicPr>
          <p:cNvPr id="14" name="Picture 13" descr="A picture containing text, monitor, computer, colorful&#10;&#10;Description automatically generated">
            <a:extLst>
              <a:ext uri="{FF2B5EF4-FFF2-40B4-BE49-F238E27FC236}">
                <a16:creationId xmlns:a16="http://schemas.microsoft.com/office/drawing/2014/main" id="{8E692976-8A6E-09D7-4327-05464A1B2214}"/>
              </a:ext>
            </a:extLst>
          </p:cNvPr>
          <p:cNvPicPr>
            <a:picLocks noChangeAspect="1"/>
          </p:cNvPicPr>
          <p:nvPr/>
        </p:nvPicPr>
        <p:blipFill rotWithShape="1">
          <a:blip r:embed="rId3"/>
          <a:srcRect l="21600" t="12521" r="19105" b="10220"/>
          <a:stretch/>
        </p:blipFill>
        <p:spPr>
          <a:xfrm>
            <a:off x="3974592" y="1383316"/>
            <a:ext cx="4870643" cy="4830745"/>
          </a:xfrm>
          <a:prstGeom prst="ellipse">
            <a:avLst/>
          </a:prstGeom>
        </p:spPr>
      </p:pic>
    </p:spTree>
    <p:extLst>
      <p:ext uri="{BB962C8B-B14F-4D97-AF65-F5344CB8AC3E}">
        <p14:creationId xmlns:p14="http://schemas.microsoft.com/office/powerpoint/2010/main" val="2828668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F379D-ADB3-70DC-C645-7DC5B688D6EA}"/>
              </a:ext>
            </a:extLst>
          </p:cNvPr>
          <p:cNvSpPr txBox="1"/>
          <p:nvPr/>
        </p:nvSpPr>
        <p:spPr>
          <a:xfrm>
            <a:off x="255945" y="855557"/>
            <a:ext cx="2165708" cy="369332"/>
          </a:xfrm>
          <a:prstGeom prst="rect">
            <a:avLst/>
          </a:prstGeom>
          <a:noFill/>
        </p:spPr>
        <p:txBody>
          <a:bodyPr wrap="square">
            <a:spAutoFit/>
          </a:bodyPr>
          <a:lstStyle/>
          <a:p>
            <a:r>
              <a:rPr lang="en-US" b="1" dirty="0">
                <a:latin typeface="Helvetica" pitchFamily="2" charset="0"/>
              </a:rPr>
              <a:t>M.S. Geosciences</a:t>
            </a:r>
          </a:p>
        </p:txBody>
      </p:sp>
      <p:sp>
        <p:nvSpPr>
          <p:cNvPr id="3" name="TextBox 2">
            <a:extLst>
              <a:ext uri="{FF2B5EF4-FFF2-40B4-BE49-F238E27FC236}">
                <a16:creationId xmlns:a16="http://schemas.microsoft.com/office/drawing/2014/main" id="{C42A305B-64F7-EF95-C339-1E190685C664}"/>
              </a:ext>
            </a:extLst>
          </p:cNvPr>
          <p:cNvSpPr txBox="1"/>
          <p:nvPr/>
        </p:nvSpPr>
        <p:spPr>
          <a:xfrm>
            <a:off x="2565815" y="293392"/>
            <a:ext cx="6322240" cy="769441"/>
          </a:xfrm>
          <a:prstGeom prst="rect">
            <a:avLst/>
          </a:prstGeom>
          <a:noFill/>
        </p:spPr>
        <p:txBody>
          <a:bodyPr wrap="square">
            <a:spAutoFit/>
          </a:bodyPr>
          <a:lstStyle/>
          <a:p>
            <a:pPr algn="ctr"/>
            <a:r>
              <a:rPr lang="en-US" sz="2200" dirty="0">
                <a:latin typeface="Helvetica" pitchFamily="2" charset="0"/>
              </a:rPr>
              <a:t>What happens to ocean circulation in the North Atlantic when the Greenland Ice Sheet melts?</a:t>
            </a:r>
          </a:p>
        </p:txBody>
      </p:sp>
      <p:pic>
        <p:nvPicPr>
          <p:cNvPr id="5" name="Picture 6" descr="The University of Arizona - YouTube">
            <a:extLst>
              <a:ext uri="{FF2B5EF4-FFF2-40B4-BE49-F238E27FC236}">
                <a16:creationId xmlns:a16="http://schemas.microsoft.com/office/drawing/2014/main" id="{3CCF6CEB-2CDD-9E7C-AB90-9DADDCF5E8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63" t="10529" r="15018" b="17617"/>
          <a:stretch/>
        </p:blipFill>
        <p:spPr bwMode="auto">
          <a:xfrm>
            <a:off x="860597" y="86116"/>
            <a:ext cx="739069" cy="769441"/>
          </a:xfrm>
          <a:prstGeom prst="rect">
            <a:avLst/>
          </a:prstGeom>
          <a:noFill/>
          <a:extLst>
            <a:ext uri="{909E8E84-426E-40DD-AFC4-6F175D3DCCD1}">
              <a14:hiddenFill xmlns:a14="http://schemas.microsoft.com/office/drawing/2010/main">
                <a:solidFill>
                  <a:srgbClr val="FFFFFF"/>
                </a:solidFill>
              </a14:hiddenFill>
            </a:ext>
          </a:extLst>
        </p:spPr>
      </p:pic>
      <p:pic>
        <p:nvPicPr>
          <p:cNvPr id="6" name="gris_velocity_black_2002-2021_1080p30">
            <a:hlinkClick r:id="" action="ppaction://media"/>
            <a:extLst>
              <a:ext uri="{FF2B5EF4-FFF2-40B4-BE49-F238E27FC236}">
                <a16:creationId xmlns:a16="http://schemas.microsoft.com/office/drawing/2014/main" id="{896D2B78-B348-2125-AE74-51302C763E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7391" y="1356530"/>
            <a:ext cx="8860615" cy="4984096"/>
          </a:xfrm>
          <a:prstGeom prst="roundRect">
            <a:avLst/>
          </a:prstGeom>
          <a:ln>
            <a:solidFill>
              <a:schemeClr val="tx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C7D92E2B-EC0D-ED18-665C-463ABEC78A69}"/>
              </a:ext>
            </a:extLst>
          </p:cNvPr>
          <p:cNvSpPr txBox="1"/>
          <p:nvPr/>
        </p:nvSpPr>
        <p:spPr>
          <a:xfrm>
            <a:off x="4014606" y="5655672"/>
            <a:ext cx="4927412" cy="1107996"/>
          </a:xfrm>
          <a:prstGeom prst="rect">
            <a:avLst/>
          </a:prstGeom>
          <a:solidFill>
            <a:schemeClr val="bg1"/>
          </a:solidFill>
          <a:ln w="28575">
            <a:solidFill>
              <a:schemeClr val="accent2">
                <a:lumMod val="60000"/>
                <a:lumOff val="40000"/>
              </a:schemeClr>
            </a:solidFill>
          </a:ln>
        </p:spPr>
        <p:txBody>
          <a:bodyPr wrap="square" rtlCol="0">
            <a:spAutoFit/>
          </a:bodyPr>
          <a:lstStyle/>
          <a:p>
            <a:pPr algn="ctr"/>
            <a:r>
              <a:rPr lang="en-US" sz="2200" b="1" dirty="0">
                <a:latin typeface="Helvetica Neue" panose="02000503000000020004" pitchFamily="2" charset="0"/>
                <a:ea typeface="Helvetica Neue" panose="02000503000000020004" pitchFamily="2" charset="0"/>
                <a:cs typeface="Helvetica Neue" panose="02000503000000020004" pitchFamily="2" charset="0"/>
              </a:rPr>
              <a:t>Why</a:t>
            </a:r>
            <a:r>
              <a:rPr lang="en-US" sz="2200" dirty="0">
                <a:latin typeface="Helvetica Neue" panose="02000503000000020004" pitchFamily="2" charset="0"/>
                <a:ea typeface="Helvetica Neue" panose="02000503000000020004" pitchFamily="2" charset="0"/>
                <a:cs typeface="Helvetica Neue" panose="02000503000000020004" pitchFamily="2" charset="0"/>
              </a:rPr>
              <a:t> is mass loss from the Greenland Ice Sheet concerning from a climate perspective? </a:t>
            </a:r>
          </a:p>
        </p:txBody>
      </p:sp>
      <p:sp>
        <p:nvSpPr>
          <p:cNvPr id="8" name="TextBox 7">
            <a:extLst>
              <a:ext uri="{FF2B5EF4-FFF2-40B4-BE49-F238E27FC236}">
                <a16:creationId xmlns:a16="http://schemas.microsoft.com/office/drawing/2014/main" id="{9FD01D94-C897-B63A-088C-A106D92EED61}"/>
              </a:ext>
            </a:extLst>
          </p:cNvPr>
          <p:cNvSpPr txBox="1"/>
          <p:nvPr/>
        </p:nvSpPr>
        <p:spPr>
          <a:xfrm>
            <a:off x="1456249" y="2526452"/>
            <a:ext cx="1571959" cy="923330"/>
          </a:xfrm>
          <a:prstGeom prst="rect">
            <a:avLst/>
          </a:prstGeom>
          <a:noFill/>
        </p:spPr>
        <p:txBody>
          <a:bodyPr wrap="square">
            <a:spAutoFit/>
          </a:bodyPr>
          <a:lstStyle/>
          <a:p>
            <a:pPr algn="ctr"/>
            <a:r>
              <a:rPr lang="en-US" sz="1800" b="1" dirty="0">
                <a:latin typeface="Helvetica Neue" panose="02000503000000020004" pitchFamily="2" charset="0"/>
                <a:ea typeface="Helvetica Neue" panose="02000503000000020004" pitchFamily="2" charset="0"/>
                <a:cs typeface="Helvetica Neue" panose="02000503000000020004" pitchFamily="2" charset="0"/>
              </a:rPr>
              <a:t>7.4 meters </a:t>
            </a:r>
            <a:r>
              <a:rPr lang="en-US" sz="1800" dirty="0">
                <a:latin typeface="Helvetica Neue" panose="02000503000000020004" pitchFamily="2" charset="0"/>
                <a:ea typeface="Helvetica Neue" panose="02000503000000020004" pitchFamily="2" charset="0"/>
                <a:cs typeface="Helvetica Neue" panose="02000503000000020004" pitchFamily="2" charset="0"/>
              </a:rPr>
              <a:t>of global sea level rise</a:t>
            </a:r>
            <a:endParaRPr lang="en-US" dirty="0"/>
          </a:p>
        </p:txBody>
      </p:sp>
    </p:spTree>
    <p:extLst>
      <p:ext uri="{BB962C8B-B14F-4D97-AF65-F5344CB8AC3E}">
        <p14:creationId xmlns:p14="http://schemas.microsoft.com/office/powerpoint/2010/main" val="231337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ED4BF9B9-6714-0D8C-1B70-31661F2F4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35" y="1454718"/>
            <a:ext cx="8205849" cy="3726823"/>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98B03D-5ECA-83DC-DDCC-4C10CD2EF583}"/>
              </a:ext>
            </a:extLst>
          </p:cNvPr>
          <p:cNvSpPr txBox="1"/>
          <p:nvPr/>
        </p:nvSpPr>
        <p:spPr>
          <a:xfrm>
            <a:off x="255945" y="855557"/>
            <a:ext cx="2165708" cy="369332"/>
          </a:xfrm>
          <a:prstGeom prst="rect">
            <a:avLst/>
          </a:prstGeom>
          <a:noFill/>
        </p:spPr>
        <p:txBody>
          <a:bodyPr wrap="square">
            <a:spAutoFit/>
          </a:bodyPr>
          <a:lstStyle/>
          <a:p>
            <a:r>
              <a:rPr lang="en-US" b="1" dirty="0">
                <a:latin typeface="Helvetica" pitchFamily="2" charset="0"/>
              </a:rPr>
              <a:t>M.S. Geosciences</a:t>
            </a:r>
          </a:p>
        </p:txBody>
      </p:sp>
      <p:sp>
        <p:nvSpPr>
          <p:cNvPr id="3" name="TextBox 2">
            <a:extLst>
              <a:ext uri="{FF2B5EF4-FFF2-40B4-BE49-F238E27FC236}">
                <a16:creationId xmlns:a16="http://schemas.microsoft.com/office/drawing/2014/main" id="{465188D5-BEDD-FC75-41B1-3454CD4603B7}"/>
              </a:ext>
            </a:extLst>
          </p:cNvPr>
          <p:cNvSpPr txBox="1"/>
          <p:nvPr/>
        </p:nvSpPr>
        <p:spPr>
          <a:xfrm>
            <a:off x="2565815" y="293392"/>
            <a:ext cx="6322240" cy="769441"/>
          </a:xfrm>
          <a:prstGeom prst="rect">
            <a:avLst/>
          </a:prstGeom>
          <a:noFill/>
        </p:spPr>
        <p:txBody>
          <a:bodyPr wrap="square">
            <a:spAutoFit/>
          </a:bodyPr>
          <a:lstStyle/>
          <a:p>
            <a:pPr algn="ctr"/>
            <a:r>
              <a:rPr lang="en-US" sz="2200" dirty="0">
                <a:latin typeface="Helvetica" pitchFamily="2" charset="0"/>
              </a:rPr>
              <a:t>What happens to ocean circulation in the North Atlantic when the Greenland Ice Sheet melts?</a:t>
            </a:r>
          </a:p>
        </p:txBody>
      </p:sp>
      <p:pic>
        <p:nvPicPr>
          <p:cNvPr id="4" name="Picture 6" descr="The University of Arizona - YouTube">
            <a:extLst>
              <a:ext uri="{FF2B5EF4-FFF2-40B4-BE49-F238E27FC236}">
                <a16:creationId xmlns:a16="http://schemas.microsoft.com/office/drawing/2014/main" id="{1C522BC8-597C-1810-B048-73CC17B0C8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63" t="10529" r="15018" b="17617"/>
          <a:stretch/>
        </p:blipFill>
        <p:spPr bwMode="auto">
          <a:xfrm>
            <a:off x="860597" y="86116"/>
            <a:ext cx="739069" cy="7694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7AD43E-6F84-58E5-95D2-ED1C897B99D1}"/>
              </a:ext>
            </a:extLst>
          </p:cNvPr>
          <p:cNvSpPr txBox="1"/>
          <p:nvPr/>
        </p:nvSpPr>
        <p:spPr>
          <a:xfrm>
            <a:off x="3968929" y="1946278"/>
            <a:ext cx="1513816" cy="646331"/>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This water </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is </a:t>
            </a:r>
            <a:r>
              <a:rPr lang="en-US" b="1" i="1" dirty="0">
                <a:latin typeface="Helvetica Neue" panose="02000503000000020004" pitchFamily="2" charset="0"/>
                <a:ea typeface="Helvetica Neue" panose="02000503000000020004" pitchFamily="2" charset="0"/>
                <a:cs typeface="Helvetica Neue" panose="02000503000000020004" pitchFamily="2" charset="0"/>
              </a:rPr>
              <a:t>fresh</a:t>
            </a:r>
            <a:r>
              <a:rPr lang="en-US"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6" name="TextBox 5">
            <a:extLst>
              <a:ext uri="{FF2B5EF4-FFF2-40B4-BE49-F238E27FC236}">
                <a16:creationId xmlns:a16="http://schemas.microsoft.com/office/drawing/2014/main" id="{4A6ADB01-51A3-BA7C-4BAC-160F4317396D}"/>
              </a:ext>
            </a:extLst>
          </p:cNvPr>
          <p:cNvSpPr txBox="1"/>
          <p:nvPr/>
        </p:nvSpPr>
        <p:spPr>
          <a:xfrm>
            <a:off x="5862435" y="4116085"/>
            <a:ext cx="1513816" cy="646331"/>
          </a:xfrm>
          <a:prstGeom prst="rect">
            <a:avLst/>
          </a:prstGeom>
          <a:noFill/>
        </p:spPr>
        <p:txBody>
          <a:bodyPr wrap="square" rtlCol="0">
            <a:spAutoFit/>
          </a:bodyPr>
          <a:lstStyle/>
          <a:p>
            <a:pPr algn="ctr"/>
            <a:r>
              <a:rPr lang="en-US"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The ocean </a:t>
            </a:r>
          </a:p>
          <a:p>
            <a:pPr algn="ctr"/>
            <a:r>
              <a:rPr lang="en-US"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is </a:t>
            </a:r>
            <a:r>
              <a:rPr lang="en-US" b="1" i="1"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salty</a:t>
            </a:r>
            <a:r>
              <a:rPr lang="en-US"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19" name="Straight Arrow Connector 18">
            <a:extLst>
              <a:ext uri="{FF2B5EF4-FFF2-40B4-BE49-F238E27FC236}">
                <a16:creationId xmlns:a16="http://schemas.microsoft.com/office/drawing/2014/main" id="{EC6F5E52-DF35-E903-D00F-ED2385BC9255}"/>
              </a:ext>
            </a:extLst>
          </p:cNvPr>
          <p:cNvCxnSpPr>
            <a:cxnSpLocks/>
          </p:cNvCxnSpPr>
          <p:nvPr/>
        </p:nvCxnSpPr>
        <p:spPr>
          <a:xfrm>
            <a:off x="5862435" y="3062118"/>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522620-B1D1-E416-AF5E-648A1D377D08}"/>
              </a:ext>
            </a:extLst>
          </p:cNvPr>
          <p:cNvCxnSpPr>
            <a:cxnSpLocks/>
          </p:cNvCxnSpPr>
          <p:nvPr/>
        </p:nvCxnSpPr>
        <p:spPr>
          <a:xfrm>
            <a:off x="5694193" y="3337158"/>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F6B5F9-08C0-E3B9-9082-547E79F44902}"/>
              </a:ext>
            </a:extLst>
          </p:cNvPr>
          <p:cNvCxnSpPr>
            <a:cxnSpLocks/>
          </p:cNvCxnSpPr>
          <p:nvPr/>
        </p:nvCxnSpPr>
        <p:spPr>
          <a:xfrm>
            <a:off x="5558693" y="3637655"/>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5CC7BD-1B8C-60F5-6010-4CD8BFDBE794}"/>
              </a:ext>
            </a:extLst>
          </p:cNvPr>
          <p:cNvCxnSpPr>
            <a:cxnSpLocks/>
          </p:cNvCxnSpPr>
          <p:nvPr/>
        </p:nvCxnSpPr>
        <p:spPr>
          <a:xfrm>
            <a:off x="5419961" y="3938152"/>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81F4A30-4E3A-A220-138A-A188242506DD}"/>
              </a:ext>
            </a:extLst>
          </p:cNvPr>
          <p:cNvCxnSpPr>
            <a:cxnSpLocks/>
          </p:cNvCxnSpPr>
          <p:nvPr/>
        </p:nvCxnSpPr>
        <p:spPr>
          <a:xfrm>
            <a:off x="5390451" y="4292753"/>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1C36DB-D4B2-AC4C-A8A4-79DBAF07661F}"/>
              </a:ext>
            </a:extLst>
          </p:cNvPr>
          <p:cNvCxnSpPr>
            <a:cxnSpLocks/>
          </p:cNvCxnSpPr>
          <p:nvPr/>
        </p:nvCxnSpPr>
        <p:spPr>
          <a:xfrm flipH="1">
            <a:off x="4725837" y="4533202"/>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144C03-E042-5725-2EF5-0A7F2727AC7C}"/>
              </a:ext>
            </a:extLst>
          </p:cNvPr>
          <p:cNvCxnSpPr>
            <a:cxnSpLocks/>
          </p:cNvCxnSpPr>
          <p:nvPr/>
        </p:nvCxnSpPr>
        <p:spPr>
          <a:xfrm flipH="1">
            <a:off x="4481211" y="4180384"/>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1ABD4C-7D89-2973-A0FE-1CFB63FFDD50}"/>
              </a:ext>
            </a:extLst>
          </p:cNvPr>
          <p:cNvCxnSpPr>
            <a:cxnSpLocks/>
          </p:cNvCxnSpPr>
          <p:nvPr/>
        </p:nvCxnSpPr>
        <p:spPr>
          <a:xfrm flipH="1">
            <a:off x="4412208" y="3721649"/>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C172C67-67A0-42DC-5494-306E3E682B2D}"/>
              </a:ext>
            </a:extLst>
          </p:cNvPr>
          <p:cNvCxnSpPr>
            <a:cxnSpLocks/>
          </p:cNvCxnSpPr>
          <p:nvPr/>
        </p:nvCxnSpPr>
        <p:spPr>
          <a:xfrm flipH="1">
            <a:off x="4337470" y="3404655"/>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DD26EF8-7648-B252-9FCA-4D23E83F8294}"/>
              </a:ext>
            </a:extLst>
          </p:cNvPr>
          <p:cNvCxnSpPr>
            <a:cxnSpLocks/>
          </p:cNvCxnSpPr>
          <p:nvPr/>
        </p:nvCxnSpPr>
        <p:spPr>
          <a:xfrm flipH="1">
            <a:off x="4252416" y="3083315"/>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0250831-73AD-D231-1516-05F396D677A9}"/>
              </a:ext>
            </a:extLst>
          </p:cNvPr>
          <p:cNvCxnSpPr>
            <a:cxnSpLocks/>
          </p:cNvCxnSpPr>
          <p:nvPr/>
        </p:nvCxnSpPr>
        <p:spPr>
          <a:xfrm flipH="1">
            <a:off x="4092624" y="2790866"/>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A47896-C73F-C302-7C38-25B1E4616FF2}"/>
              </a:ext>
            </a:extLst>
          </p:cNvPr>
          <p:cNvCxnSpPr>
            <a:cxnSpLocks/>
          </p:cNvCxnSpPr>
          <p:nvPr/>
        </p:nvCxnSpPr>
        <p:spPr>
          <a:xfrm flipH="1">
            <a:off x="3962258" y="2557070"/>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FF7257C-7164-5BAB-A6CF-3261AFE064AF}"/>
              </a:ext>
            </a:extLst>
          </p:cNvPr>
          <p:cNvCxnSpPr>
            <a:cxnSpLocks/>
          </p:cNvCxnSpPr>
          <p:nvPr/>
        </p:nvCxnSpPr>
        <p:spPr>
          <a:xfrm flipV="1">
            <a:off x="5270827" y="1946278"/>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E9229A6-FC6B-93CB-0FC0-82E9E006DBC7}"/>
              </a:ext>
            </a:extLst>
          </p:cNvPr>
          <p:cNvCxnSpPr>
            <a:cxnSpLocks/>
          </p:cNvCxnSpPr>
          <p:nvPr/>
        </p:nvCxnSpPr>
        <p:spPr>
          <a:xfrm flipV="1">
            <a:off x="5492493" y="2167153"/>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356FA32-B044-97B7-50EB-75DD5F51DE1C}"/>
              </a:ext>
            </a:extLst>
          </p:cNvPr>
          <p:cNvCxnSpPr>
            <a:cxnSpLocks/>
          </p:cNvCxnSpPr>
          <p:nvPr/>
        </p:nvCxnSpPr>
        <p:spPr>
          <a:xfrm flipV="1">
            <a:off x="5629144" y="2441292"/>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316D7EA-E0E0-3DFF-7A2C-11458CDE8F7D}"/>
              </a:ext>
            </a:extLst>
          </p:cNvPr>
          <p:cNvCxnSpPr>
            <a:cxnSpLocks/>
          </p:cNvCxnSpPr>
          <p:nvPr/>
        </p:nvCxnSpPr>
        <p:spPr>
          <a:xfrm flipV="1">
            <a:off x="5780336" y="2715431"/>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37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ED4BF9B9-6714-0D8C-1B70-31661F2F4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35" y="1454718"/>
            <a:ext cx="8205849" cy="3726823"/>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98B03D-5ECA-83DC-DDCC-4C10CD2EF583}"/>
              </a:ext>
            </a:extLst>
          </p:cNvPr>
          <p:cNvSpPr txBox="1"/>
          <p:nvPr/>
        </p:nvSpPr>
        <p:spPr>
          <a:xfrm>
            <a:off x="255945" y="855557"/>
            <a:ext cx="2165708" cy="369332"/>
          </a:xfrm>
          <a:prstGeom prst="rect">
            <a:avLst/>
          </a:prstGeom>
          <a:noFill/>
        </p:spPr>
        <p:txBody>
          <a:bodyPr wrap="square">
            <a:spAutoFit/>
          </a:bodyPr>
          <a:lstStyle/>
          <a:p>
            <a:r>
              <a:rPr lang="en-US" b="1" dirty="0">
                <a:latin typeface="Helvetica" pitchFamily="2" charset="0"/>
              </a:rPr>
              <a:t>M.S. Geosciences</a:t>
            </a:r>
          </a:p>
        </p:txBody>
      </p:sp>
      <p:sp>
        <p:nvSpPr>
          <p:cNvPr id="3" name="TextBox 2">
            <a:extLst>
              <a:ext uri="{FF2B5EF4-FFF2-40B4-BE49-F238E27FC236}">
                <a16:creationId xmlns:a16="http://schemas.microsoft.com/office/drawing/2014/main" id="{465188D5-BEDD-FC75-41B1-3454CD4603B7}"/>
              </a:ext>
            </a:extLst>
          </p:cNvPr>
          <p:cNvSpPr txBox="1"/>
          <p:nvPr/>
        </p:nvSpPr>
        <p:spPr>
          <a:xfrm>
            <a:off x="2565815" y="293392"/>
            <a:ext cx="6322240" cy="769441"/>
          </a:xfrm>
          <a:prstGeom prst="rect">
            <a:avLst/>
          </a:prstGeom>
          <a:noFill/>
        </p:spPr>
        <p:txBody>
          <a:bodyPr wrap="square">
            <a:spAutoFit/>
          </a:bodyPr>
          <a:lstStyle/>
          <a:p>
            <a:pPr algn="ctr"/>
            <a:r>
              <a:rPr lang="en-US" sz="2200" dirty="0">
                <a:latin typeface="Helvetica" pitchFamily="2" charset="0"/>
              </a:rPr>
              <a:t>What happens to ocean circulation in the North Atlantic when the Greenland Ice Sheet melts?</a:t>
            </a:r>
          </a:p>
        </p:txBody>
      </p:sp>
      <p:pic>
        <p:nvPicPr>
          <p:cNvPr id="4" name="Picture 6" descr="The University of Arizona - YouTube">
            <a:extLst>
              <a:ext uri="{FF2B5EF4-FFF2-40B4-BE49-F238E27FC236}">
                <a16:creationId xmlns:a16="http://schemas.microsoft.com/office/drawing/2014/main" id="{1C522BC8-597C-1810-B048-73CC17B0C8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63" t="10529" r="15018" b="17617"/>
          <a:stretch/>
        </p:blipFill>
        <p:spPr bwMode="auto">
          <a:xfrm>
            <a:off x="860597" y="86116"/>
            <a:ext cx="739069" cy="7694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7AD43E-6F84-58E5-95D2-ED1C897B99D1}"/>
              </a:ext>
            </a:extLst>
          </p:cNvPr>
          <p:cNvSpPr txBox="1"/>
          <p:nvPr/>
        </p:nvSpPr>
        <p:spPr>
          <a:xfrm>
            <a:off x="3968929" y="1946278"/>
            <a:ext cx="1513816" cy="646331"/>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This water </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is </a:t>
            </a:r>
            <a:r>
              <a:rPr lang="en-US" b="1" i="1" dirty="0">
                <a:latin typeface="Helvetica Neue" panose="02000503000000020004" pitchFamily="2" charset="0"/>
                <a:ea typeface="Helvetica Neue" panose="02000503000000020004" pitchFamily="2" charset="0"/>
                <a:cs typeface="Helvetica Neue" panose="02000503000000020004" pitchFamily="2" charset="0"/>
              </a:rPr>
              <a:t>fresh</a:t>
            </a:r>
            <a:r>
              <a:rPr lang="en-US"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6" name="TextBox 5">
            <a:extLst>
              <a:ext uri="{FF2B5EF4-FFF2-40B4-BE49-F238E27FC236}">
                <a16:creationId xmlns:a16="http://schemas.microsoft.com/office/drawing/2014/main" id="{4A6ADB01-51A3-BA7C-4BAC-160F4317396D}"/>
              </a:ext>
            </a:extLst>
          </p:cNvPr>
          <p:cNvSpPr txBox="1"/>
          <p:nvPr/>
        </p:nvSpPr>
        <p:spPr>
          <a:xfrm>
            <a:off x="5862435" y="4116085"/>
            <a:ext cx="1513816" cy="646331"/>
          </a:xfrm>
          <a:prstGeom prst="rect">
            <a:avLst/>
          </a:prstGeom>
          <a:noFill/>
        </p:spPr>
        <p:txBody>
          <a:bodyPr wrap="square" rtlCol="0">
            <a:spAutoFit/>
          </a:bodyPr>
          <a:lstStyle/>
          <a:p>
            <a:pPr algn="ctr"/>
            <a:r>
              <a:rPr lang="en-US"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The ocean </a:t>
            </a:r>
          </a:p>
          <a:p>
            <a:pPr algn="ctr"/>
            <a:r>
              <a:rPr lang="en-US"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is </a:t>
            </a:r>
            <a:r>
              <a:rPr lang="en-US" b="1" i="1"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salty</a:t>
            </a:r>
            <a:r>
              <a:rPr lang="en-US"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8" name="TextBox 7">
            <a:extLst>
              <a:ext uri="{FF2B5EF4-FFF2-40B4-BE49-F238E27FC236}">
                <a16:creationId xmlns:a16="http://schemas.microsoft.com/office/drawing/2014/main" id="{3A8DC343-4B13-A6D3-E0B2-AEE72A2DA11A}"/>
              </a:ext>
            </a:extLst>
          </p:cNvPr>
          <p:cNvSpPr txBox="1"/>
          <p:nvPr/>
        </p:nvSpPr>
        <p:spPr>
          <a:xfrm>
            <a:off x="4471059" y="2565369"/>
            <a:ext cx="1513816" cy="338554"/>
          </a:xfrm>
          <a:prstGeom prst="rect">
            <a:avLst/>
          </a:prstGeom>
          <a:noFill/>
        </p:spPr>
        <p:txBody>
          <a:bodyPr wrap="square">
            <a:spAutoFit/>
          </a:bodyPr>
          <a:lstStyle/>
          <a:p>
            <a:r>
              <a:rPr lang="en-US" sz="1600" b="1" dirty="0">
                <a:effectLst/>
                <a:latin typeface="Helvetica Neue" panose="02000503000000020004" pitchFamily="2" charset="0"/>
                <a:ea typeface="Helvetica Neue" panose="02000503000000020004" pitchFamily="2" charset="0"/>
                <a:cs typeface="Helvetica Neue" panose="02000503000000020004" pitchFamily="2" charset="0"/>
              </a:rPr>
              <a:t>1000 kg/m</a:t>
            </a:r>
            <a:r>
              <a:rPr lang="en-US" sz="1600" b="1" baseline="30000" dirty="0">
                <a:effectLst/>
                <a:latin typeface="Helvetica Neue" panose="02000503000000020004" pitchFamily="2" charset="0"/>
                <a:ea typeface="Helvetica Neue" panose="02000503000000020004" pitchFamily="2" charset="0"/>
                <a:cs typeface="Helvetica Neue" panose="02000503000000020004" pitchFamily="2" charset="0"/>
              </a:rPr>
              <a:t>3</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19536872-32BB-3319-A094-8C98EE5137FA}"/>
              </a:ext>
            </a:extLst>
          </p:cNvPr>
          <p:cNvSpPr txBox="1"/>
          <p:nvPr/>
        </p:nvSpPr>
        <p:spPr>
          <a:xfrm>
            <a:off x="5862435" y="4762416"/>
            <a:ext cx="1513816" cy="338554"/>
          </a:xfrm>
          <a:prstGeom prst="rect">
            <a:avLst/>
          </a:prstGeom>
          <a:noFill/>
        </p:spPr>
        <p:txBody>
          <a:bodyPr wrap="square">
            <a:spAutoFit/>
          </a:bodyPr>
          <a:lstStyle/>
          <a:p>
            <a:r>
              <a:rPr lang="en-US" sz="1600" b="1" dirty="0">
                <a:solidFill>
                  <a:srgbClr val="FFC000"/>
                </a:solidFill>
                <a:effectLst/>
                <a:latin typeface="Helvetica Neue" panose="02000503000000020004" pitchFamily="2" charset="0"/>
                <a:ea typeface="Helvetica Neue" panose="02000503000000020004" pitchFamily="2" charset="0"/>
                <a:cs typeface="Helvetica Neue" panose="02000503000000020004" pitchFamily="2" charset="0"/>
              </a:rPr>
              <a:t>~ 1035 kg/m</a:t>
            </a:r>
            <a:r>
              <a:rPr lang="en-US" sz="1600" b="1" baseline="30000" dirty="0">
                <a:solidFill>
                  <a:srgbClr val="FFC000"/>
                </a:solidFill>
                <a:effectLst/>
                <a:latin typeface="Helvetica Neue" panose="02000503000000020004" pitchFamily="2" charset="0"/>
                <a:ea typeface="Helvetica Neue" panose="02000503000000020004" pitchFamily="2" charset="0"/>
                <a:cs typeface="Helvetica Neue" panose="02000503000000020004" pitchFamily="2" charset="0"/>
              </a:rPr>
              <a:t>3</a:t>
            </a:r>
            <a:endParaRPr lang="en-US" sz="1600" b="1"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9" name="Straight Arrow Connector 18">
            <a:extLst>
              <a:ext uri="{FF2B5EF4-FFF2-40B4-BE49-F238E27FC236}">
                <a16:creationId xmlns:a16="http://schemas.microsoft.com/office/drawing/2014/main" id="{EC6F5E52-DF35-E903-D00F-ED2385BC9255}"/>
              </a:ext>
            </a:extLst>
          </p:cNvPr>
          <p:cNvCxnSpPr>
            <a:cxnSpLocks/>
          </p:cNvCxnSpPr>
          <p:nvPr/>
        </p:nvCxnSpPr>
        <p:spPr>
          <a:xfrm>
            <a:off x="5862435" y="3062118"/>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522620-B1D1-E416-AF5E-648A1D377D08}"/>
              </a:ext>
            </a:extLst>
          </p:cNvPr>
          <p:cNvCxnSpPr>
            <a:cxnSpLocks/>
          </p:cNvCxnSpPr>
          <p:nvPr/>
        </p:nvCxnSpPr>
        <p:spPr>
          <a:xfrm>
            <a:off x="5694193" y="3337158"/>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F6B5F9-08C0-E3B9-9082-547E79F44902}"/>
              </a:ext>
            </a:extLst>
          </p:cNvPr>
          <p:cNvCxnSpPr>
            <a:cxnSpLocks/>
          </p:cNvCxnSpPr>
          <p:nvPr/>
        </p:nvCxnSpPr>
        <p:spPr>
          <a:xfrm>
            <a:off x="5558693" y="3637655"/>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5CC7BD-1B8C-60F5-6010-4CD8BFDBE794}"/>
              </a:ext>
            </a:extLst>
          </p:cNvPr>
          <p:cNvCxnSpPr>
            <a:cxnSpLocks/>
          </p:cNvCxnSpPr>
          <p:nvPr/>
        </p:nvCxnSpPr>
        <p:spPr>
          <a:xfrm>
            <a:off x="5419961" y="3938152"/>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81F4A30-4E3A-A220-138A-A188242506DD}"/>
              </a:ext>
            </a:extLst>
          </p:cNvPr>
          <p:cNvCxnSpPr>
            <a:cxnSpLocks/>
          </p:cNvCxnSpPr>
          <p:nvPr/>
        </p:nvCxnSpPr>
        <p:spPr>
          <a:xfrm>
            <a:off x="5390451" y="4292753"/>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1C36DB-D4B2-AC4C-A8A4-79DBAF07661F}"/>
              </a:ext>
            </a:extLst>
          </p:cNvPr>
          <p:cNvCxnSpPr>
            <a:cxnSpLocks/>
          </p:cNvCxnSpPr>
          <p:nvPr/>
        </p:nvCxnSpPr>
        <p:spPr>
          <a:xfrm flipH="1">
            <a:off x="4725837" y="4533202"/>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144C03-E042-5725-2EF5-0A7F2727AC7C}"/>
              </a:ext>
            </a:extLst>
          </p:cNvPr>
          <p:cNvCxnSpPr>
            <a:cxnSpLocks/>
          </p:cNvCxnSpPr>
          <p:nvPr/>
        </p:nvCxnSpPr>
        <p:spPr>
          <a:xfrm flipH="1">
            <a:off x="4481211" y="4180384"/>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1ABD4C-7D89-2973-A0FE-1CFB63FFDD50}"/>
              </a:ext>
            </a:extLst>
          </p:cNvPr>
          <p:cNvCxnSpPr>
            <a:cxnSpLocks/>
          </p:cNvCxnSpPr>
          <p:nvPr/>
        </p:nvCxnSpPr>
        <p:spPr>
          <a:xfrm flipH="1">
            <a:off x="4412208" y="3721649"/>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C172C67-67A0-42DC-5494-306E3E682B2D}"/>
              </a:ext>
            </a:extLst>
          </p:cNvPr>
          <p:cNvCxnSpPr>
            <a:cxnSpLocks/>
          </p:cNvCxnSpPr>
          <p:nvPr/>
        </p:nvCxnSpPr>
        <p:spPr>
          <a:xfrm flipH="1">
            <a:off x="4337470" y="3404655"/>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DD26EF8-7648-B252-9FCA-4D23E83F8294}"/>
              </a:ext>
            </a:extLst>
          </p:cNvPr>
          <p:cNvCxnSpPr>
            <a:cxnSpLocks/>
          </p:cNvCxnSpPr>
          <p:nvPr/>
        </p:nvCxnSpPr>
        <p:spPr>
          <a:xfrm flipH="1">
            <a:off x="4252416" y="3083315"/>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0250831-73AD-D231-1516-05F396D677A9}"/>
              </a:ext>
            </a:extLst>
          </p:cNvPr>
          <p:cNvCxnSpPr>
            <a:cxnSpLocks/>
          </p:cNvCxnSpPr>
          <p:nvPr/>
        </p:nvCxnSpPr>
        <p:spPr>
          <a:xfrm flipH="1">
            <a:off x="4092624" y="2790866"/>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A47896-C73F-C302-7C38-25B1E4616FF2}"/>
              </a:ext>
            </a:extLst>
          </p:cNvPr>
          <p:cNvCxnSpPr>
            <a:cxnSpLocks/>
          </p:cNvCxnSpPr>
          <p:nvPr/>
        </p:nvCxnSpPr>
        <p:spPr>
          <a:xfrm flipH="1">
            <a:off x="3962258" y="2557070"/>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904AB7-E22B-BDC3-72D3-E4C38E0B25D8}"/>
              </a:ext>
            </a:extLst>
          </p:cNvPr>
          <p:cNvCxnSpPr>
            <a:cxnSpLocks/>
          </p:cNvCxnSpPr>
          <p:nvPr/>
        </p:nvCxnSpPr>
        <p:spPr>
          <a:xfrm flipV="1">
            <a:off x="5270827" y="1946278"/>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51AF70A-7626-BD4C-FC41-1E193106E426}"/>
              </a:ext>
            </a:extLst>
          </p:cNvPr>
          <p:cNvCxnSpPr>
            <a:cxnSpLocks/>
          </p:cNvCxnSpPr>
          <p:nvPr/>
        </p:nvCxnSpPr>
        <p:spPr>
          <a:xfrm flipV="1">
            <a:off x="5492493" y="2167153"/>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263EA7-3EF6-EACE-94B4-F6E3923E8D86}"/>
              </a:ext>
            </a:extLst>
          </p:cNvPr>
          <p:cNvCxnSpPr>
            <a:cxnSpLocks/>
          </p:cNvCxnSpPr>
          <p:nvPr/>
        </p:nvCxnSpPr>
        <p:spPr>
          <a:xfrm flipV="1">
            <a:off x="5629144" y="2441292"/>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D526725-CFC8-1D98-37A4-000D8E3B10BD}"/>
              </a:ext>
            </a:extLst>
          </p:cNvPr>
          <p:cNvCxnSpPr>
            <a:cxnSpLocks/>
          </p:cNvCxnSpPr>
          <p:nvPr/>
        </p:nvCxnSpPr>
        <p:spPr>
          <a:xfrm flipV="1">
            <a:off x="5780336" y="2715431"/>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026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ED4BF9B9-6714-0D8C-1B70-31661F2F4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35" y="1454718"/>
            <a:ext cx="8205849" cy="3726823"/>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98B03D-5ECA-83DC-DDCC-4C10CD2EF583}"/>
              </a:ext>
            </a:extLst>
          </p:cNvPr>
          <p:cNvSpPr txBox="1"/>
          <p:nvPr/>
        </p:nvSpPr>
        <p:spPr>
          <a:xfrm>
            <a:off x="255945" y="855557"/>
            <a:ext cx="2165708" cy="369332"/>
          </a:xfrm>
          <a:prstGeom prst="rect">
            <a:avLst/>
          </a:prstGeom>
          <a:noFill/>
        </p:spPr>
        <p:txBody>
          <a:bodyPr wrap="square">
            <a:spAutoFit/>
          </a:bodyPr>
          <a:lstStyle/>
          <a:p>
            <a:r>
              <a:rPr lang="en-US" b="1" dirty="0">
                <a:latin typeface="Helvetica" pitchFamily="2" charset="0"/>
              </a:rPr>
              <a:t>M.S. Geosciences</a:t>
            </a:r>
          </a:p>
        </p:txBody>
      </p:sp>
      <p:sp>
        <p:nvSpPr>
          <p:cNvPr id="3" name="TextBox 2">
            <a:extLst>
              <a:ext uri="{FF2B5EF4-FFF2-40B4-BE49-F238E27FC236}">
                <a16:creationId xmlns:a16="http://schemas.microsoft.com/office/drawing/2014/main" id="{465188D5-BEDD-FC75-41B1-3454CD4603B7}"/>
              </a:ext>
            </a:extLst>
          </p:cNvPr>
          <p:cNvSpPr txBox="1"/>
          <p:nvPr/>
        </p:nvSpPr>
        <p:spPr>
          <a:xfrm>
            <a:off x="2565815" y="293392"/>
            <a:ext cx="6322240" cy="769441"/>
          </a:xfrm>
          <a:prstGeom prst="rect">
            <a:avLst/>
          </a:prstGeom>
          <a:noFill/>
        </p:spPr>
        <p:txBody>
          <a:bodyPr wrap="square">
            <a:spAutoFit/>
          </a:bodyPr>
          <a:lstStyle/>
          <a:p>
            <a:pPr algn="ctr"/>
            <a:r>
              <a:rPr lang="en-US" sz="2200" dirty="0">
                <a:latin typeface="Helvetica" pitchFamily="2" charset="0"/>
              </a:rPr>
              <a:t>What happens to ocean circulation in the North Atlantic when the Greenland Ice Sheet melts?</a:t>
            </a:r>
          </a:p>
        </p:txBody>
      </p:sp>
      <p:pic>
        <p:nvPicPr>
          <p:cNvPr id="4" name="Picture 6" descr="The University of Arizona - YouTube">
            <a:extLst>
              <a:ext uri="{FF2B5EF4-FFF2-40B4-BE49-F238E27FC236}">
                <a16:creationId xmlns:a16="http://schemas.microsoft.com/office/drawing/2014/main" id="{1C522BC8-597C-1810-B048-73CC17B0C8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63" t="10529" r="15018" b="17617"/>
          <a:stretch/>
        </p:blipFill>
        <p:spPr bwMode="auto">
          <a:xfrm>
            <a:off x="860597" y="86116"/>
            <a:ext cx="739069" cy="7694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7AD43E-6F84-58E5-95D2-ED1C897B99D1}"/>
              </a:ext>
            </a:extLst>
          </p:cNvPr>
          <p:cNvSpPr txBox="1"/>
          <p:nvPr/>
        </p:nvSpPr>
        <p:spPr>
          <a:xfrm>
            <a:off x="3968929" y="1946278"/>
            <a:ext cx="1513816" cy="646331"/>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This water </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is </a:t>
            </a:r>
            <a:r>
              <a:rPr lang="en-US" b="1" i="1" dirty="0">
                <a:latin typeface="Helvetica Neue" panose="02000503000000020004" pitchFamily="2" charset="0"/>
                <a:ea typeface="Helvetica Neue" panose="02000503000000020004" pitchFamily="2" charset="0"/>
                <a:cs typeface="Helvetica Neue" panose="02000503000000020004" pitchFamily="2" charset="0"/>
              </a:rPr>
              <a:t>fresh</a:t>
            </a:r>
            <a:r>
              <a:rPr lang="en-US"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6" name="TextBox 5">
            <a:extLst>
              <a:ext uri="{FF2B5EF4-FFF2-40B4-BE49-F238E27FC236}">
                <a16:creationId xmlns:a16="http://schemas.microsoft.com/office/drawing/2014/main" id="{4A6ADB01-51A3-BA7C-4BAC-160F4317396D}"/>
              </a:ext>
            </a:extLst>
          </p:cNvPr>
          <p:cNvSpPr txBox="1"/>
          <p:nvPr/>
        </p:nvSpPr>
        <p:spPr>
          <a:xfrm>
            <a:off x="5862435" y="4116085"/>
            <a:ext cx="1513816" cy="646331"/>
          </a:xfrm>
          <a:prstGeom prst="rect">
            <a:avLst/>
          </a:prstGeom>
          <a:noFill/>
        </p:spPr>
        <p:txBody>
          <a:bodyPr wrap="square" rtlCol="0">
            <a:spAutoFit/>
          </a:bodyPr>
          <a:lstStyle/>
          <a:p>
            <a:pPr algn="ctr"/>
            <a:r>
              <a:rPr lang="en-US"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The ocean </a:t>
            </a:r>
          </a:p>
          <a:p>
            <a:pPr algn="ctr"/>
            <a:r>
              <a:rPr lang="en-US"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is </a:t>
            </a:r>
            <a:r>
              <a:rPr lang="en-US" b="1" i="1"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salty</a:t>
            </a:r>
            <a:r>
              <a:rPr lang="en-US"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8" name="TextBox 7">
            <a:extLst>
              <a:ext uri="{FF2B5EF4-FFF2-40B4-BE49-F238E27FC236}">
                <a16:creationId xmlns:a16="http://schemas.microsoft.com/office/drawing/2014/main" id="{3A8DC343-4B13-A6D3-E0B2-AEE72A2DA11A}"/>
              </a:ext>
            </a:extLst>
          </p:cNvPr>
          <p:cNvSpPr txBox="1"/>
          <p:nvPr/>
        </p:nvSpPr>
        <p:spPr>
          <a:xfrm>
            <a:off x="4471059" y="2565369"/>
            <a:ext cx="1513816" cy="338554"/>
          </a:xfrm>
          <a:prstGeom prst="rect">
            <a:avLst/>
          </a:prstGeom>
          <a:noFill/>
        </p:spPr>
        <p:txBody>
          <a:bodyPr wrap="square">
            <a:spAutoFit/>
          </a:bodyPr>
          <a:lstStyle/>
          <a:p>
            <a:r>
              <a:rPr lang="en-US" sz="1600" b="1" dirty="0">
                <a:effectLst/>
                <a:latin typeface="Helvetica Neue" panose="02000503000000020004" pitchFamily="2" charset="0"/>
                <a:ea typeface="Helvetica Neue" panose="02000503000000020004" pitchFamily="2" charset="0"/>
                <a:cs typeface="Helvetica Neue" panose="02000503000000020004" pitchFamily="2" charset="0"/>
              </a:rPr>
              <a:t>1000 kg/m</a:t>
            </a:r>
            <a:r>
              <a:rPr lang="en-US" sz="1600" b="1" baseline="30000" dirty="0">
                <a:effectLst/>
                <a:latin typeface="Helvetica Neue" panose="02000503000000020004" pitchFamily="2" charset="0"/>
                <a:ea typeface="Helvetica Neue" panose="02000503000000020004" pitchFamily="2" charset="0"/>
                <a:cs typeface="Helvetica Neue" panose="02000503000000020004" pitchFamily="2" charset="0"/>
              </a:rPr>
              <a:t>3</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19536872-32BB-3319-A094-8C98EE5137FA}"/>
              </a:ext>
            </a:extLst>
          </p:cNvPr>
          <p:cNvSpPr txBox="1"/>
          <p:nvPr/>
        </p:nvSpPr>
        <p:spPr>
          <a:xfrm>
            <a:off x="5862435" y="4762416"/>
            <a:ext cx="1513816" cy="338554"/>
          </a:xfrm>
          <a:prstGeom prst="rect">
            <a:avLst/>
          </a:prstGeom>
          <a:noFill/>
        </p:spPr>
        <p:txBody>
          <a:bodyPr wrap="square">
            <a:spAutoFit/>
          </a:bodyPr>
          <a:lstStyle/>
          <a:p>
            <a:r>
              <a:rPr lang="en-US" sz="1600" b="1" dirty="0">
                <a:solidFill>
                  <a:srgbClr val="FFC000"/>
                </a:solidFill>
                <a:effectLst/>
                <a:latin typeface="Helvetica Neue" panose="02000503000000020004" pitchFamily="2" charset="0"/>
                <a:ea typeface="Helvetica Neue" panose="02000503000000020004" pitchFamily="2" charset="0"/>
                <a:cs typeface="Helvetica Neue" panose="02000503000000020004" pitchFamily="2" charset="0"/>
              </a:rPr>
              <a:t>~ 1035 kg/m</a:t>
            </a:r>
            <a:r>
              <a:rPr lang="en-US" sz="1600" b="1" baseline="30000" dirty="0">
                <a:solidFill>
                  <a:srgbClr val="FFC000"/>
                </a:solidFill>
                <a:effectLst/>
                <a:latin typeface="Helvetica Neue" panose="02000503000000020004" pitchFamily="2" charset="0"/>
                <a:ea typeface="Helvetica Neue" panose="02000503000000020004" pitchFamily="2" charset="0"/>
                <a:cs typeface="Helvetica Neue" panose="02000503000000020004" pitchFamily="2" charset="0"/>
              </a:rPr>
              <a:t>3</a:t>
            </a:r>
            <a:endParaRPr lang="en-US" sz="1600" b="1"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9" name="Straight Arrow Connector 18">
            <a:extLst>
              <a:ext uri="{FF2B5EF4-FFF2-40B4-BE49-F238E27FC236}">
                <a16:creationId xmlns:a16="http://schemas.microsoft.com/office/drawing/2014/main" id="{EC6F5E52-DF35-E903-D00F-ED2385BC9255}"/>
              </a:ext>
            </a:extLst>
          </p:cNvPr>
          <p:cNvCxnSpPr>
            <a:cxnSpLocks/>
          </p:cNvCxnSpPr>
          <p:nvPr/>
        </p:nvCxnSpPr>
        <p:spPr>
          <a:xfrm>
            <a:off x="5862435" y="3062118"/>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522620-B1D1-E416-AF5E-648A1D377D08}"/>
              </a:ext>
            </a:extLst>
          </p:cNvPr>
          <p:cNvCxnSpPr>
            <a:cxnSpLocks/>
          </p:cNvCxnSpPr>
          <p:nvPr/>
        </p:nvCxnSpPr>
        <p:spPr>
          <a:xfrm>
            <a:off x="5694193" y="3337158"/>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F6B5F9-08C0-E3B9-9082-547E79F44902}"/>
              </a:ext>
            </a:extLst>
          </p:cNvPr>
          <p:cNvCxnSpPr>
            <a:cxnSpLocks/>
          </p:cNvCxnSpPr>
          <p:nvPr/>
        </p:nvCxnSpPr>
        <p:spPr>
          <a:xfrm>
            <a:off x="5558693" y="3637655"/>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5CC7BD-1B8C-60F5-6010-4CD8BFDBE794}"/>
              </a:ext>
            </a:extLst>
          </p:cNvPr>
          <p:cNvCxnSpPr>
            <a:cxnSpLocks/>
          </p:cNvCxnSpPr>
          <p:nvPr/>
        </p:nvCxnSpPr>
        <p:spPr>
          <a:xfrm>
            <a:off x="5419961" y="3938152"/>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81F4A30-4E3A-A220-138A-A188242506DD}"/>
              </a:ext>
            </a:extLst>
          </p:cNvPr>
          <p:cNvCxnSpPr>
            <a:cxnSpLocks/>
          </p:cNvCxnSpPr>
          <p:nvPr/>
        </p:nvCxnSpPr>
        <p:spPr>
          <a:xfrm>
            <a:off x="5390451" y="4292753"/>
            <a:ext cx="336484" cy="233690"/>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1C36DB-D4B2-AC4C-A8A4-79DBAF07661F}"/>
              </a:ext>
            </a:extLst>
          </p:cNvPr>
          <p:cNvCxnSpPr>
            <a:cxnSpLocks/>
          </p:cNvCxnSpPr>
          <p:nvPr/>
        </p:nvCxnSpPr>
        <p:spPr>
          <a:xfrm flipH="1">
            <a:off x="4725837" y="4533202"/>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144C03-E042-5725-2EF5-0A7F2727AC7C}"/>
              </a:ext>
            </a:extLst>
          </p:cNvPr>
          <p:cNvCxnSpPr>
            <a:cxnSpLocks/>
          </p:cNvCxnSpPr>
          <p:nvPr/>
        </p:nvCxnSpPr>
        <p:spPr>
          <a:xfrm flipH="1">
            <a:off x="4481211" y="4180384"/>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1ABD4C-7D89-2973-A0FE-1CFB63FFDD50}"/>
              </a:ext>
            </a:extLst>
          </p:cNvPr>
          <p:cNvCxnSpPr>
            <a:cxnSpLocks/>
          </p:cNvCxnSpPr>
          <p:nvPr/>
        </p:nvCxnSpPr>
        <p:spPr>
          <a:xfrm flipH="1">
            <a:off x="4412208" y="3721649"/>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C172C67-67A0-42DC-5494-306E3E682B2D}"/>
              </a:ext>
            </a:extLst>
          </p:cNvPr>
          <p:cNvCxnSpPr>
            <a:cxnSpLocks/>
          </p:cNvCxnSpPr>
          <p:nvPr/>
        </p:nvCxnSpPr>
        <p:spPr>
          <a:xfrm flipH="1">
            <a:off x="4337470" y="3404655"/>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DD26EF8-7648-B252-9FCA-4D23E83F8294}"/>
              </a:ext>
            </a:extLst>
          </p:cNvPr>
          <p:cNvCxnSpPr>
            <a:cxnSpLocks/>
          </p:cNvCxnSpPr>
          <p:nvPr/>
        </p:nvCxnSpPr>
        <p:spPr>
          <a:xfrm flipH="1">
            <a:off x="4252416" y="3083315"/>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0250831-73AD-D231-1516-05F396D677A9}"/>
              </a:ext>
            </a:extLst>
          </p:cNvPr>
          <p:cNvCxnSpPr>
            <a:cxnSpLocks/>
          </p:cNvCxnSpPr>
          <p:nvPr/>
        </p:nvCxnSpPr>
        <p:spPr>
          <a:xfrm flipH="1">
            <a:off x="4092624" y="2790866"/>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A47896-C73F-C302-7C38-25B1E4616FF2}"/>
              </a:ext>
            </a:extLst>
          </p:cNvPr>
          <p:cNvCxnSpPr>
            <a:cxnSpLocks/>
          </p:cNvCxnSpPr>
          <p:nvPr/>
        </p:nvCxnSpPr>
        <p:spPr>
          <a:xfrm flipH="1">
            <a:off x="3962258" y="2557070"/>
            <a:ext cx="319584" cy="229214"/>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3FBCBE4-C8ED-BB24-D32D-F31C6CB9B74A}"/>
              </a:ext>
            </a:extLst>
          </p:cNvPr>
          <p:cNvSpPr/>
          <p:nvPr/>
        </p:nvSpPr>
        <p:spPr>
          <a:xfrm>
            <a:off x="6300901" y="1951126"/>
            <a:ext cx="952797" cy="952797"/>
          </a:xfrm>
          <a:prstGeom prst="ellipse">
            <a:avLst/>
          </a:prstGeom>
          <a:solidFill>
            <a:schemeClr val="bg1"/>
          </a:solidFill>
          <a:ln w="571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E52E13A-3B9B-690F-5213-8E514EA186B5}"/>
              </a:ext>
            </a:extLst>
          </p:cNvPr>
          <p:cNvSpPr/>
          <p:nvPr/>
        </p:nvSpPr>
        <p:spPr>
          <a:xfrm>
            <a:off x="3599028" y="4389301"/>
            <a:ext cx="952797" cy="952797"/>
          </a:xfrm>
          <a:prstGeom prst="ellipse">
            <a:avLst/>
          </a:prstGeom>
          <a:solidFill>
            <a:schemeClr val="bg1"/>
          </a:solidFill>
          <a:ln w="571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C338A71A-D684-9C80-8DDE-653D5F78A73D}"/>
              </a:ext>
            </a:extLst>
          </p:cNvPr>
          <p:cNvCxnSpPr>
            <a:cxnSpLocks/>
          </p:cNvCxnSpPr>
          <p:nvPr/>
        </p:nvCxnSpPr>
        <p:spPr>
          <a:xfrm flipV="1">
            <a:off x="5270827" y="1946278"/>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985393B-8FB6-9D47-880D-4B4628787ED9}"/>
              </a:ext>
            </a:extLst>
          </p:cNvPr>
          <p:cNvCxnSpPr>
            <a:cxnSpLocks/>
          </p:cNvCxnSpPr>
          <p:nvPr/>
        </p:nvCxnSpPr>
        <p:spPr>
          <a:xfrm flipV="1">
            <a:off x="5492493" y="2167153"/>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DD11868-BA11-C151-3FC8-337831DA2962}"/>
              </a:ext>
            </a:extLst>
          </p:cNvPr>
          <p:cNvCxnSpPr>
            <a:cxnSpLocks/>
          </p:cNvCxnSpPr>
          <p:nvPr/>
        </p:nvCxnSpPr>
        <p:spPr>
          <a:xfrm flipV="1">
            <a:off x="5629144" y="2441292"/>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EB5209A-B101-6793-FA3C-601BD6F16C3D}"/>
              </a:ext>
            </a:extLst>
          </p:cNvPr>
          <p:cNvCxnSpPr>
            <a:cxnSpLocks/>
          </p:cNvCxnSpPr>
          <p:nvPr/>
        </p:nvCxnSpPr>
        <p:spPr>
          <a:xfrm flipV="1">
            <a:off x="5780336" y="2715431"/>
            <a:ext cx="409078" cy="97535"/>
          </a:xfrm>
          <a:prstGeom prst="straightConnector1">
            <a:avLst/>
          </a:prstGeom>
          <a:ln w="76200">
            <a:solidFill>
              <a:srgbClr val="008CFF"/>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D0748E7-8E59-77A9-73D4-C87A34B15A0E}"/>
              </a:ext>
            </a:extLst>
          </p:cNvPr>
          <p:cNvSpPr txBox="1"/>
          <p:nvPr/>
        </p:nvSpPr>
        <p:spPr>
          <a:xfrm>
            <a:off x="995480" y="5722968"/>
            <a:ext cx="5977710" cy="923330"/>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Surface waters lose their heat to the atmosphere, but salt is left behind leading to the formation of </a:t>
            </a:r>
          </a:p>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dense waters that sink into the deep ocean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0" name="Straight Connector 19">
            <a:extLst>
              <a:ext uri="{FF2B5EF4-FFF2-40B4-BE49-F238E27FC236}">
                <a16:creationId xmlns:a16="http://schemas.microsoft.com/office/drawing/2014/main" id="{A6162A5D-CAF0-FF19-DDF6-FAF75107A2F4}"/>
              </a:ext>
            </a:extLst>
          </p:cNvPr>
          <p:cNvCxnSpPr>
            <a:cxnSpLocks/>
            <a:stCxn id="11" idx="4"/>
          </p:cNvCxnSpPr>
          <p:nvPr/>
        </p:nvCxnSpPr>
        <p:spPr>
          <a:xfrm flipH="1">
            <a:off x="4075426" y="5342098"/>
            <a:ext cx="1" cy="27788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629CC9E-8F71-2F5E-AAF0-F4E41B8174A1}"/>
              </a:ext>
            </a:extLst>
          </p:cNvPr>
          <p:cNvCxnSpPr>
            <a:cxnSpLocks/>
          </p:cNvCxnSpPr>
          <p:nvPr/>
        </p:nvCxnSpPr>
        <p:spPr>
          <a:xfrm flipH="1">
            <a:off x="7253698" y="2538827"/>
            <a:ext cx="495996"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E70C6F-0538-2F51-2C64-834D556F287A}"/>
              </a:ext>
            </a:extLst>
          </p:cNvPr>
          <p:cNvCxnSpPr>
            <a:cxnSpLocks/>
          </p:cNvCxnSpPr>
          <p:nvPr/>
        </p:nvCxnSpPr>
        <p:spPr>
          <a:xfrm flipV="1">
            <a:off x="7747460" y="2517355"/>
            <a:ext cx="0" cy="3678308"/>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C9E2B99-42BC-182D-3D29-693DFE37E6C0}"/>
              </a:ext>
            </a:extLst>
          </p:cNvPr>
          <p:cNvCxnSpPr>
            <a:cxnSpLocks/>
          </p:cNvCxnSpPr>
          <p:nvPr/>
        </p:nvCxnSpPr>
        <p:spPr>
          <a:xfrm flipH="1">
            <a:off x="7376251" y="6184633"/>
            <a:ext cx="373443" cy="1103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56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ign&#10;&#10;Description automatically generated with low confidence">
            <a:extLst>
              <a:ext uri="{FF2B5EF4-FFF2-40B4-BE49-F238E27FC236}">
                <a16:creationId xmlns:a16="http://schemas.microsoft.com/office/drawing/2014/main" id="{8C8125A7-4D0E-1C9B-ABDB-5BF0A9276A27}"/>
              </a:ext>
            </a:extLst>
          </p:cNvPr>
          <p:cNvPicPr>
            <a:picLocks noChangeAspect="1"/>
          </p:cNvPicPr>
          <p:nvPr/>
        </p:nvPicPr>
        <p:blipFill>
          <a:blip r:embed="rId2"/>
          <a:stretch>
            <a:fillRect/>
          </a:stretch>
        </p:blipFill>
        <p:spPr>
          <a:xfrm>
            <a:off x="595030" y="140273"/>
            <a:ext cx="7953939" cy="1958062"/>
          </a:xfrm>
          <a:prstGeom prst="rect">
            <a:avLst/>
          </a:prstGeom>
        </p:spPr>
      </p:pic>
      <p:pic>
        <p:nvPicPr>
          <p:cNvPr id="5" name="Picture 4" descr="A picture containing text, diagram, plot, line&#10;&#10;Description automatically generated">
            <a:extLst>
              <a:ext uri="{FF2B5EF4-FFF2-40B4-BE49-F238E27FC236}">
                <a16:creationId xmlns:a16="http://schemas.microsoft.com/office/drawing/2014/main" id="{F65EC9DA-B0C7-7995-3D94-3B98B56C6ED3}"/>
              </a:ext>
            </a:extLst>
          </p:cNvPr>
          <p:cNvPicPr>
            <a:picLocks noChangeAspect="1"/>
          </p:cNvPicPr>
          <p:nvPr/>
        </p:nvPicPr>
        <p:blipFill rotWithShape="1">
          <a:blip r:embed="rId3"/>
          <a:srcRect l="5935"/>
          <a:stretch/>
        </p:blipFill>
        <p:spPr>
          <a:xfrm>
            <a:off x="193776" y="2436118"/>
            <a:ext cx="4499077" cy="3998075"/>
          </a:xfrm>
          <a:prstGeom prst="rect">
            <a:avLst/>
          </a:prstGeom>
        </p:spPr>
      </p:pic>
      <p:sp>
        <p:nvSpPr>
          <p:cNvPr id="6" name="TextBox 5">
            <a:extLst>
              <a:ext uri="{FF2B5EF4-FFF2-40B4-BE49-F238E27FC236}">
                <a16:creationId xmlns:a16="http://schemas.microsoft.com/office/drawing/2014/main" id="{63D8B9A5-7F1F-F430-2AE9-FFF1499A394B}"/>
              </a:ext>
            </a:extLst>
          </p:cNvPr>
          <p:cNvSpPr txBox="1"/>
          <p:nvPr/>
        </p:nvSpPr>
        <p:spPr>
          <a:xfrm>
            <a:off x="4858603" y="2618896"/>
            <a:ext cx="4091621" cy="646331"/>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So, I ran some experiments using a </a:t>
            </a:r>
            <a:r>
              <a:rPr lang="en-US" b="1" dirty="0">
                <a:latin typeface="Helvetica Neue" panose="02000503000000020004" pitchFamily="2" charset="0"/>
                <a:ea typeface="Helvetica Neue" panose="02000503000000020004" pitchFamily="2" charset="0"/>
                <a:cs typeface="Helvetica Neue" panose="02000503000000020004" pitchFamily="2" charset="0"/>
              </a:rPr>
              <a:t>climate model </a:t>
            </a:r>
            <a:r>
              <a:rPr lang="en-US" dirty="0">
                <a:latin typeface="Helvetica Neue" panose="02000503000000020004" pitchFamily="2" charset="0"/>
                <a:ea typeface="Helvetica Neue" panose="02000503000000020004" pitchFamily="2" charset="0"/>
                <a:cs typeface="Helvetica Neue" panose="02000503000000020004" pitchFamily="2" charset="0"/>
              </a:rPr>
              <a:t>to find out.</a:t>
            </a:r>
          </a:p>
        </p:txBody>
      </p:sp>
      <p:cxnSp>
        <p:nvCxnSpPr>
          <p:cNvPr id="8" name="Elbow Connector 7">
            <a:extLst>
              <a:ext uri="{FF2B5EF4-FFF2-40B4-BE49-F238E27FC236}">
                <a16:creationId xmlns:a16="http://schemas.microsoft.com/office/drawing/2014/main" id="{F30E1DEB-F4AD-E178-3E73-9C2B5F921042}"/>
              </a:ext>
            </a:extLst>
          </p:cNvPr>
          <p:cNvCxnSpPr>
            <a:cxnSpLocks/>
          </p:cNvCxnSpPr>
          <p:nvPr/>
        </p:nvCxnSpPr>
        <p:spPr>
          <a:xfrm rot="10800000" flipV="1">
            <a:off x="4692860" y="3265227"/>
            <a:ext cx="1380395" cy="337782"/>
          </a:xfrm>
          <a:prstGeom prst="bentConnector3">
            <a:avLst>
              <a:gd name="adj1" fmla="val 1554"/>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5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B57BE-3102-83B7-E7DF-44DC29EA18A2}"/>
              </a:ext>
            </a:extLst>
          </p:cNvPr>
          <p:cNvSpPr txBox="1"/>
          <p:nvPr/>
        </p:nvSpPr>
        <p:spPr>
          <a:xfrm>
            <a:off x="174094" y="855557"/>
            <a:ext cx="2555494" cy="369332"/>
          </a:xfrm>
          <a:prstGeom prst="rect">
            <a:avLst/>
          </a:prstGeom>
          <a:noFill/>
        </p:spPr>
        <p:txBody>
          <a:bodyPr wrap="square">
            <a:spAutoFit/>
          </a:bodyPr>
          <a:lstStyle/>
          <a:p>
            <a:r>
              <a:rPr lang="en-US" b="1" dirty="0">
                <a:latin typeface="Helvetica" pitchFamily="2" charset="0"/>
              </a:rPr>
              <a:t>Ph.D. Geosciences</a:t>
            </a:r>
          </a:p>
        </p:txBody>
      </p:sp>
      <p:pic>
        <p:nvPicPr>
          <p:cNvPr id="4" name="Picture 6" descr="The University of Arizona - YouTube">
            <a:extLst>
              <a:ext uri="{FF2B5EF4-FFF2-40B4-BE49-F238E27FC236}">
                <a16:creationId xmlns:a16="http://schemas.microsoft.com/office/drawing/2014/main" id="{6810EC57-48CD-DEAE-DD77-68692792A5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63" t="10529" r="15018" b="17617"/>
          <a:stretch/>
        </p:blipFill>
        <p:spPr bwMode="auto">
          <a:xfrm>
            <a:off x="860597" y="86116"/>
            <a:ext cx="739069" cy="7694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B9D3AA-A10A-5EF0-8223-02C3525551A4}"/>
              </a:ext>
            </a:extLst>
          </p:cNvPr>
          <p:cNvSpPr txBox="1"/>
          <p:nvPr/>
        </p:nvSpPr>
        <p:spPr>
          <a:xfrm>
            <a:off x="2644596" y="200800"/>
            <a:ext cx="6325310" cy="1015663"/>
          </a:xfrm>
          <a:prstGeom prst="rect">
            <a:avLst/>
          </a:prstGeom>
          <a:noFill/>
        </p:spPr>
        <p:txBody>
          <a:bodyPr wrap="square">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How well do climate models represent ocean circulation and how will ocean circulation change as the climate warms?</a:t>
            </a:r>
          </a:p>
        </p:txBody>
      </p:sp>
      <p:pic>
        <p:nvPicPr>
          <p:cNvPr id="9" name="Picture 8" descr="A picture containing text, screenshot, diagram, colorfulness&#10;&#10;Description automatically generated">
            <a:extLst>
              <a:ext uri="{FF2B5EF4-FFF2-40B4-BE49-F238E27FC236}">
                <a16:creationId xmlns:a16="http://schemas.microsoft.com/office/drawing/2014/main" id="{0BADC221-6CD3-3ABC-BC27-4791BB06E5C2}"/>
              </a:ext>
            </a:extLst>
          </p:cNvPr>
          <p:cNvPicPr>
            <a:picLocks noChangeAspect="1"/>
          </p:cNvPicPr>
          <p:nvPr/>
        </p:nvPicPr>
        <p:blipFill>
          <a:blip r:embed="rId3"/>
          <a:stretch>
            <a:fillRect/>
          </a:stretch>
        </p:blipFill>
        <p:spPr>
          <a:xfrm>
            <a:off x="174094" y="1480998"/>
            <a:ext cx="3477811" cy="3313828"/>
          </a:xfrm>
          <a:prstGeom prst="rect">
            <a:avLst/>
          </a:prstGeom>
          <a:ln>
            <a:solidFill>
              <a:schemeClr val="tx1"/>
            </a:solidFill>
          </a:ln>
          <a:effectLst>
            <a:outerShdw blurRad="50800" dist="38100" dir="2700000" algn="tl" rotWithShape="0">
              <a:prstClr val="black">
                <a:alpha val="40000"/>
              </a:prstClr>
            </a:outerShdw>
          </a:effectLst>
        </p:spPr>
      </p:pic>
      <p:pic>
        <p:nvPicPr>
          <p:cNvPr id="13314" name="Picture 2" descr="Fig. 5b.">
            <a:extLst>
              <a:ext uri="{FF2B5EF4-FFF2-40B4-BE49-F238E27FC236}">
                <a16:creationId xmlns:a16="http://schemas.microsoft.com/office/drawing/2014/main" id="{EFD9274D-866E-9FAD-DE04-C880BCB4A7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615" y="2545437"/>
            <a:ext cx="2698237" cy="406287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descr="Chart, histogram&#10;&#10;Description automatically generated">
            <a:extLst>
              <a:ext uri="{FF2B5EF4-FFF2-40B4-BE49-F238E27FC236}">
                <a16:creationId xmlns:a16="http://schemas.microsoft.com/office/drawing/2014/main" id="{FAEE7A74-4ACC-25FF-0395-3CAA18FC28B3}"/>
              </a:ext>
            </a:extLst>
          </p:cNvPr>
          <p:cNvPicPr>
            <a:picLocks noChangeAspect="1"/>
          </p:cNvPicPr>
          <p:nvPr/>
        </p:nvPicPr>
        <p:blipFill>
          <a:blip r:embed="rId5"/>
          <a:stretch>
            <a:fillRect/>
          </a:stretch>
        </p:blipFill>
        <p:spPr>
          <a:xfrm>
            <a:off x="3833409" y="1497475"/>
            <a:ext cx="3785707" cy="3863254"/>
          </a:xfrm>
          <a:prstGeom prst="rect">
            <a:avLst/>
          </a:prstGeom>
          <a:ln>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6F3259DB-2DED-8230-D9A3-F81BF7E6ABAB}"/>
              </a:ext>
            </a:extLst>
          </p:cNvPr>
          <p:cNvSpPr txBox="1"/>
          <p:nvPr/>
        </p:nvSpPr>
        <p:spPr>
          <a:xfrm>
            <a:off x="4369043" y="5949314"/>
            <a:ext cx="2935881" cy="707886"/>
          </a:xfrm>
          <a:prstGeom prst="rect">
            <a:avLst/>
          </a:prstGeom>
          <a:noFill/>
        </p:spPr>
        <p:txBody>
          <a:bodyPr wrap="square">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Shift towards interest </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in the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Southern Ocean</a:t>
            </a:r>
          </a:p>
        </p:txBody>
      </p:sp>
      <p:pic>
        <p:nvPicPr>
          <p:cNvPr id="12" name="Picture 11" descr="A picture containing blue, ceramic ware, porcelain&#10;&#10;Description automatically generated">
            <a:extLst>
              <a:ext uri="{FF2B5EF4-FFF2-40B4-BE49-F238E27FC236}">
                <a16:creationId xmlns:a16="http://schemas.microsoft.com/office/drawing/2014/main" id="{83A298BF-73FA-F0F2-D902-F397A67A6AE2}"/>
              </a:ext>
            </a:extLst>
          </p:cNvPr>
          <p:cNvPicPr>
            <a:picLocks noChangeAspect="1"/>
          </p:cNvPicPr>
          <p:nvPr/>
        </p:nvPicPr>
        <p:blipFill rotWithShape="1">
          <a:blip r:embed="rId6"/>
          <a:srcRect l="283" r="25606" b="4400"/>
          <a:stretch/>
        </p:blipFill>
        <p:spPr>
          <a:xfrm>
            <a:off x="6438267" y="3742943"/>
            <a:ext cx="2531639" cy="2511425"/>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26047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sitting around a table&#10;&#10;Description automatically generated with medium confidence">
            <a:extLst>
              <a:ext uri="{FF2B5EF4-FFF2-40B4-BE49-F238E27FC236}">
                <a16:creationId xmlns:a16="http://schemas.microsoft.com/office/drawing/2014/main" id="{95839703-5E33-D2FF-2A3B-B6AB2C0B2FE6}"/>
              </a:ext>
            </a:extLst>
          </p:cNvPr>
          <p:cNvPicPr>
            <a:picLocks noChangeAspect="1"/>
          </p:cNvPicPr>
          <p:nvPr/>
        </p:nvPicPr>
        <p:blipFill rotWithShape="1">
          <a:blip r:embed="rId4"/>
          <a:srcRect t="28869" b="15020"/>
          <a:stretch/>
        </p:blipFill>
        <p:spPr>
          <a:xfrm>
            <a:off x="297544" y="3210907"/>
            <a:ext cx="4656594" cy="3483797"/>
          </a:xfrm>
          <a:prstGeom prst="roundRect">
            <a:avLst/>
          </a:prstGeom>
          <a:effectLst>
            <a:outerShdw blurRad="50800" dist="38100" dir="2700000" algn="tl" rotWithShape="0">
              <a:prstClr val="black">
                <a:alpha val="40000"/>
              </a:prstClr>
            </a:outerShdw>
          </a:effectLst>
        </p:spPr>
      </p:pic>
      <p:pic>
        <p:nvPicPr>
          <p:cNvPr id="4" name="clipped_simulation">
            <a:hlinkClick r:id="" action="ppaction://media"/>
            <a:extLst>
              <a:ext uri="{FF2B5EF4-FFF2-40B4-BE49-F238E27FC236}">
                <a16:creationId xmlns:a16="http://schemas.microsoft.com/office/drawing/2014/main" id="{0455DB3C-BA69-BE80-8DE1-B98917FB0A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569" t="11493" r="25426" b="11539"/>
          <a:stretch/>
        </p:blipFill>
        <p:spPr>
          <a:xfrm>
            <a:off x="5228398" y="3303225"/>
            <a:ext cx="3315102" cy="3299160"/>
          </a:xfrm>
          <a:prstGeom prst="ellipse">
            <a:avLst/>
          </a:prstGeom>
        </p:spPr>
      </p:pic>
      <p:sp>
        <p:nvSpPr>
          <p:cNvPr id="7" name="TextBox 6">
            <a:extLst>
              <a:ext uri="{FF2B5EF4-FFF2-40B4-BE49-F238E27FC236}">
                <a16:creationId xmlns:a16="http://schemas.microsoft.com/office/drawing/2014/main" id="{9E36E5B9-9E67-7A05-9794-66080DA12D36}"/>
              </a:ext>
            </a:extLst>
          </p:cNvPr>
          <p:cNvSpPr txBox="1"/>
          <p:nvPr/>
        </p:nvSpPr>
        <p:spPr>
          <a:xfrm>
            <a:off x="2130149" y="229799"/>
            <a:ext cx="7291018" cy="830997"/>
          </a:xfrm>
          <a:prstGeom prst="rect">
            <a:avLst/>
          </a:prstGeom>
          <a:noFill/>
        </p:spPr>
        <p:txBody>
          <a:bodyPr wrap="square">
            <a:spAutoFit/>
          </a:bodyPr>
          <a:lstStyle/>
          <a:p>
            <a:r>
              <a:rPr lang="en-US" sz="1600" b="1" dirty="0">
                <a:latin typeface="Helvetica" pitchFamily="2" charset="0"/>
              </a:rPr>
              <a:t>NOAA Climate and Global Change Postdoctoral Fellow at NOAA’s Geophysical Fluid Dynamics Laboratory (GFDL) / Visiting Research Scientist in Princeton’s Atmospheric and Oceanic Sciences program</a:t>
            </a:r>
          </a:p>
        </p:txBody>
      </p:sp>
      <p:pic>
        <p:nvPicPr>
          <p:cNvPr id="10" name="Picture 12" descr="Princeton Tigers | Princeton tigers, Sports logo inspiration, Tiger skull">
            <a:extLst>
              <a:ext uri="{FF2B5EF4-FFF2-40B4-BE49-F238E27FC236}">
                <a16:creationId xmlns:a16="http://schemas.microsoft.com/office/drawing/2014/main" id="{20730A6B-55C0-1085-D501-02567BBA69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086" r="9520"/>
          <a:stretch/>
        </p:blipFill>
        <p:spPr bwMode="auto">
          <a:xfrm>
            <a:off x="166401" y="133587"/>
            <a:ext cx="774743" cy="7708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8" descr="NOAA_logo1 – Geophysical Fluid Dynamics Laboratory">
            <a:extLst>
              <a:ext uri="{FF2B5EF4-FFF2-40B4-BE49-F238E27FC236}">
                <a16:creationId xmlns:a16="http://schemas.microsoft.com/office/drawing/2014/main" id="{C6857C85-D7B5-82B4-46AC-BA38423E86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1482" y="83053"/>
            <a:ext cx="1010807" cy="102866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10" descr="Geophysical Fluid Dynamics Laboratory - Wikipedia">
            <a:extLst>
              <a:ext uri="{FF2B5EF4-FFF2-40B4-BE49-F238E27FC236}">
                <a16:creationId xmlns:a16="http://schemas.microsoft.com/office/drawing/2014/main" id="{206BBBBC-73D9-5862-9443-FDF0BA0AA2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840" y="663153"/>
            <a:ext cx="1028667" cy="10286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83D8C76-C4EB-CD29-343D-05A333C879B2}"/>
              </a:ext>
            </a:extLst>
          </p:cNvPr>
          <p:cNvSpPr txBox="1"/>
          <p:nvPr/>
        </p:nvSpPr>
        <p:spPr>
          <a:xfrm>
            <a:off x="2112288" y="1246240"/>
            <a:ext cx="6895234" cy="923330"/>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What happens to the ocean circulation and global climate when the Antarctic Ice Sheet melts and the winds in the Atmosphere change as the climate warms?</a:t>
            </a:r>
          </a:p>
        </p:txBody>
      </p:sp>
      <p:sp>
        <p:nvSpPr>
          <p:cNvPr id="12" name="TextBox 11">
            <a:extLst>
              <a:ext uri="{FF2B5EF4-FFF2-40B4-BE49-F238E27FC236}">
                <a16:creationId xmlns:a16="http://schemas.microsoft.com/office/drawing/2014/main" id="{BA09467E-44DC-5CD9-6A6F-EF6E6AD7CBC8}"/>
              </a:ext>
            </a:extLst>
          </p:cNvPr>
          <p:cNvSpPr txBox="1"/>
          <p:nvPr/>
        </p:nvSpPr>
        <p:spPr>
          <a:xfrm>
            <a:off x="2112288" y="2371258"/>
            <a:ext cx="6895233" cy="646331"/>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Contribute to the development of high-resolution climate model simulations.</a:t>
            </a:r>
          </a:p>
        </p:txBody>
      </p:sp>
    </p:spTree>
    <p:extLst>
      <p:ext uri="{BB962C8B-B14F-4D97-AF65-F5344CB8AC3E}">
        <p14:creationId xmlns:p14="http://schemas.microsoft.com/office/powerpoint/2010/main" val="247859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577C6D45-ACC3-88C1-1DC2-89C8BAE5D63E}"/>
              </a:ext>
            </a:extLst>
          </p:cNvPr>
          <p:cNvPicPr>
            <a:picLocks noChangeAspect="1"/>
          </p:cNvPicPr>
          <p:nvPr/>
        </p:nvPicPr>
        <p:blipFill rotWithShape="1">
          <a:blip r:embed="rId2"/>
          <a:srcRect b="65716"/>
          <a:stretch/>
        </p:blipFill>
        <p:spPr>
          <a:xfrm>
            <a:off x="1824821" y="139135"/>
            <a:ext cx="5736622" cy="882655"/>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CECC9FE5-0DFB-F914-C492-FB51F63EB97D}"/>
              </a:ext>
            </a:extLst>
          </p:cNvPr>
          <p:cNvSpPr txBox="1"/>
          <p:nvPr/>
        </p:nvSpPr>
        <p:spPr>
          <a:xfrm>
            <a:off x="709684" y="1218475"/>
            <a:ext cx="7724632" cy="769441"/>
          </a:xfrm>
          <a:prstGeom prst="rect">
            <a:avLst/>
          </a:prstGeom>
          <a:solidFill>
            <a:schemeClr val="bg1"/>
          </a:solidFill>
          <a:ln>
            <a:noFill/>
          </a:ln>
        </p:spPr>
        <p:txBody>
          <a:bodyPr wrap="square">
            <a:spAutoFit/>
          </a:bodyPr>
          <a:lstStyle/>
          <a:p>
            <a:r>
              <a:rPr lang="en-US" sz="2200" dirty="0">
                <a:latin typeface="Helvetica" pitchFamily="2" charset="0"/>
              </a:rPr>
              <a:t>Understanding the </a:t>
            </a:r>
            <a:r>
              <a:rPr lang="en-US" sz="2200" b="1" dirty="0">
                <a:latin typeface="Helvetica" pitchFamily="2" charset="0"/>
              </a:rPr>
              <a:t>ocean’s role in the climate</a:t>
            </a:r>
            <a:r>
              <a:rPr lang="en-US" sz="2200" dirty="0">
                <a:latin typeface="Helvetica" pitchFamily="2" charset="0"/>
              </a:rPr>
              <a:t> system and climate change</a:t>
            </a:r>
          </a:p>
        </p:txBody>
      </p:sp>
      <p:pic>
        <p:nvPicPr>
          <p:cNvPr id="10" name="Picture 9" descr="A picture containing text, font, graphics, logo&#10;&#10;Description automatically generated">
            <a:extLst>
              <a:ext uri="{FF2B5EF4-FFF2-40B4-BE49-F238E27FC236}">
                <a16:creationId xmlns:a16="http://schemas.microsoft.com/office/drawing/2014/main" id="{8908102A-8D47-DBF7-F3FD-86CC3A72CB99}"/>
              </a:ext>
            </a:extLst>
          </p:cNvPr>
          <p:cNvPicPr>
            <a:picLocks noChangeAspect="1"/>
          </p:cNvPicPr>
          <p:nvPr/>
        </p:nvPicPr>
        <p:blipFill>
          <a:blip r:embed="rId3"/>
          <a:stretch>
            <a:fillRect/>
          </a:stretch>
        </p:blipFill>
        <p:spPr>
          <a:xfrm>
            <a:off x="3195888" y="5481891"/>
            <a:ext cx="1461382" cy="1224721"/>
          </a:xfrm>
          <a:prstGeom prst="rect">
            <a:avLst/>
          </a:prstGeom>
        </p:spPr>
      </p:pic>
      <p:pic>
        <p:nvPicPr>
          <p:cNvPr id="12" name="Picture 11" descr="A close-up of a logo&#10;&#10;Description automatically generated with medium confidence">
            <a:extLst>
              <a:ext uri="{FF2B5EF4-FFF2-40B4-BE49-F238E27FC236}">
                <a16:creationId xmlns:a16="http://schemas.microsoft.com/office/drawing/2014/main" id="{56E52CAF-2F6A-3DE6-33DA-71F46CF35D62}"/>
              </a:ext>
            </a:extLst>
          </p:cNvPr>
          <p:cNvPicPr>
            <a:picLocks noChangeAspect="1"/>
          </p:cNvPicPr>
          <p:nvPr/>
        </p:nvPicPr>
        <p:blipFill>
          <a:blip r:embed="rId4"/>
          <a:stretch>
            <a:fillRect/>
          </a:stretch>
        </p:blipFill>
        <p:spPr>
          <a:xfrm>
            <a:off x="0" y="5480905"/>
            <a:ext cx="3160026" cy="1225707"/>
          </a:xfrm>
          <a:prstGeom prst="rect">
            <a:avLst/>
          </a:prstGeom>
        </p:spPr>
      </p:pic>
      <p:sp>
        <p:nvSpPr>
          <p:cNvPr id="15" name="TextBox 14">
            <a:extLst>
              <a:ext uri="{FF2B5EF4-FFF2-40B4-BE49-F238E27FC236}">
                <a16:creationId xmlns:a16="http://schemas.microsoft.com/office/drawing/2014/main" id="{757422E1-1BEC-6A93-E3F4-0A65B770B208}"/>
              </a:ext>
            </a:extLst>
          </p:cNvPr>
          <p:cNvSpPr txBox="1"/>
          <p:nvPr/>
        </p:nvSpPr>
        <p:spPr>
          <a:xfrm>
            <a:off x="4693132" y="5585926"/>
            <a:ext cx="2361062" cy="1015663"/>
          </a:xfrm>
          <a:prstGeom prst="rect">
            <a:avLst/>
          </a:prstGeom>
          <a:noFill/>
        </p:spPr>
        <p:txBody>
          <a:bodyPr wrap="square" rtlCol="0">
            <a:spAutoFit/>
          </a:bodyPr>
          <a:lstStyle/>
          <a:p>
            <a:r>
              <a:rPr lang="en-US" sz="2000" b="1" dirty="0">
                <a:solidFill>
                  <a:srgbClr val="002060"/>
                </a:solidFill>
                <a:latin typeface="Helvetica Neue" panose="02000503000000020004" pitchFamily="2" charset="0"/>
                <a:ea typeface="Helvetica Neue" panose="02000503000000020004" pitchFamily="2" charset="0"/>
                <a:cs typeface="Helvetica Neue" panose="02000503000000020004" pitchFamily="2" charset="0"/>
              </a:rPr>
              <a:t>CMIP7 Model Benchmarking Task Team</a:t>
            </a:r>
          </a:p>
        </p:txBody>
      </p:sp>
      <p:pic>
        <p:nvPicPr>
          <p:cNvPr id="16" name="Picture 10" descr="Geophysical Fluid Dynamics Laboratory - Wikipedia">
            <a:extLst>
              <a:ext uri="{FF2B5EF4-FFF2-40B4-BE49-F238E27FC236}">
                <a16:creationId xmlns:a16="http://schemas.microsoft.com/office/drawing/2014/main" id="{2D2F9A06-104A-98C0-2EED-C772B4E3E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145" y="5422647"/>
            <a:ext cx="1211072" cy="121107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Logo">
            <a:extLst>
              <a:ext uri="{FF2B5EF4-FFF2-40B4-BE49-F238E27FC236}">
                <a16:creationId xmlns:a16="http://schemas.microsoft.com/office/drawing/2014/main" id="{A4E548FA-4D26-AD46-5E86-7DA2BB6F01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5865" y="5343772"/>
            <a:ext cx="1322939" cy="13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51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577C6D45-ACC3-88C1-1DC2-89C8BAE5D63E}"/>
              </a:ext>
            </a:extLst>
          </p:cNvPr>
          <p:cNvPicPr>
            <a:picLocks noChangeAspect="1"/>
          </p:cNvPicPr>
          <p:nvPr/>
        </p:nvPicPr>
        <p:blipFill rotWithShape="1">
          <a:blip r:embed="rId2"/>
          <a:srcRect b="65716"/>
          <a:stretch/>
        </p:blipFill>
        <p:spPr>
          <a:xfrm>
            <a:off x="1824821" y="139135"/>
            <a:ext cx="5736622" cy="882655"/>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CECC9FE5-0DFB-F914-C492-FB51F63EB97D}"/>
              </a:ext>
            </a:extLst>
          </p:cNvPr>
          <p:cNvSpPr txBox="1"/>
          <p:nvPr/>
        </p:nvSpPr>
        <p:spPr>
          <a:xfrm>
            <a:off x="709684" y="1218475"/>
            <a:ext cx="7724632" cy="769441"/>
          </a:xfrm>
          <a:prstGeom prst="rect">
            <a:avLst/>
          </a:prstGeom>
          <a:solidFill>
            <a:schemeClr val="bg1"/>
          </a:solidFill>
          <a:ln>
            <a:noFill/>
          </a:ln>
        </p:spPr>
        <p:txBody>
          <a:bodyPr wrap="square">
            <a:spAutoFit/>
          </a:bodyPr>
          <a:lstStyle/>
          <a:p>
            <a:r>
              <a:rPr lang="en-US" sz="2200" dirty="0">
                <a:latin typeface="Helvetica" pitchFamily="2" charset="0"/>
              </a:rPr>
              <a:t>Understanding the </a:t>
            </a:r>
            <a:r>
              <a:rPr lang="en-US" sz="2200" b="1" dirty="0">
                <a:latin typeface="Helvetica" pitchFamily="2" charset="0"/>
              </a:rPr>
              <a:t>ocean’s role in the climate</a:t>
            </a:r>
            <a:r>
              <a:rPr lang="en-US" sz="2200" dirty="0">
                <a:latin typeface="Helvetica" pitchFamily="2" charset="0"/>
              </a:rPr>
              <a:t> system and climate change</a:t>
            </a:r>
          </a:p>
        </p:txBody>
      </p:sp>
      <p:sp>
        <p:nvSpPr>
          <p:cNvPr id="6" name="TextBox 5">
            <a:extLst>
              <a:ext uri="{FF2B5EF4-FFF2-40B4-BE49-F238E27FC236}">
                <a16:creationId xmlns:a16="http://schemas.microsoft.com/office/drawing/2014/main" id="{BE9F8B33-5298-1565-E629-ABBE6BD58117}"/>
              </a:ext>
            </a:extLst>
          </p:cNvPr>
          <p:cNvSpPr txBox="1"/>
          <p:nvPr/>
        </p:nvSpPr>
        <p:spPr>
          <a:xfrm>
            <a:off x="709684" y="2146095"/>
            <a:ext cx="7724632" cy="769441"/>
          </a:xfrm>
          <a:prstGeom prst="rect">
            <a:avLst/>
          </a:prstGeom>
          <a:solidFill>
            <a:schemeClr val="bg1"/>
          </a:solidFill>
          <a:ln>
            <a:noFill/>
          </a:ln>
        </p:spPr>
        <p:txBody>
          <a:bodyPr wrap="square">
            <a:spAutoFit/>
          </a:bodyPr>
          <a:lstStyle/>
          <a:p>
            <a:r>
              <a:rPr lang="en-US" sz="2200" dirty="0">
                <a:latin typeface="Helvetica" pitchFamily="2" charset="0"/>
              </a:rPr>
              <a:t>Understanding </a:t>
            </a:r>
            <a:r>
              <a:rPr lang="en-US" sz="2200" b="1" dirty="0">
                <a:latin typeface="Helvetica" pitchFamily="2" charset="0"/>
              </a:rPr>
              <a:t>model representation</a:t>
            </a:r>
            <a:r>
              <a:rPr lang="en-US" sz="2200" dirty="0">
                <a:latin typeface="Helvetica" pitchFamily="2" charset="0"/>
              </a:rPr>
              <a:t> of ocean physical and biogeochemical processes</a:t>
            </a:r>
          </a:p>
        </p:txBody>
      </p:sp>
      <p:pic>
        <p:nvPicPr>
          <p:cNvPr id="10" name="Picture 9" descr="A picture containing text, font, graphics, logo&#10;&#10;Description automatically generated">
            <a:extLst>
              <a:ext uri="{FF2B5EF4-FFF2-40B4-BE49-F238E27FC236}">
                <a16:creationId xmlns:a16="http://schemas.microsoft.com/office/drawing/2014/main" id="{8908102A-8D47-DBF7-F3FD-86CC3A72CB99}"/>
              </a:ext>
            </a:extLst>
          </p:cNvPr>
          <p:cNvPicPr>
            <a:picLocks noChangeAspect="1"/>
          </p:cNvPicPr>
          <p:nvPr/>
        </p:nvPicPr>
        <p:blipFill>
          <a:blip r:embed="rId3"/>
          <a:stretch>
            <a:fillRect/>
          </a:stretch>
        </p:blipFill>
        <p:spPr>
          <a:xfrm>
            <a:off x="3195888" y="5481891"/>
            <a:ext cx="1461382" cy="1224721"/>
          </a:xfrm>
          <a:prstGeom prst="rect">
            <a:avLst/>
          </a:prstGeom>
        </p:spPr>
      </p:pic>
      <p:pic>
        <p:nvPicPr>
          <p:cNvPr id="12" name="Picture 11" descr="A close-up of a logo&#10;&#10;Description automatically generated with medium confidence">
            <a:extLst>
              <a:ext uri="{FF2B5EF4-FFF2-40B4-BE49-F238E27FC236}">
                <a16:creationId xmlns:a16="http://schemas.microsoft.com/office/drawing/2014/main" id="{56E52CAF-2F6A-3DE6-33DA-71F46CF35D62}"/>
              </a:ext>
            </a:extLst>
          </p:cNvPr>
          <p:cNvPicPr>
            <a:picLocks noChangeAspect="1"/>
          </p:cNvPicPr>
          <p:nvPr/>
        </p:nvPicPr>
        <p:blipFill>
          <a:blip r:embed="rId4"/>
          <a:stretch>
            <a:fillRect/>
          </a:stretch>
        </p:blipFill>
        <p:spPr>
          <a:xfrm>
            <a:off x="0" y="5480905"/>
            <a:ext cx="3160026" cy="1225707"/>
          </a:xfrm>
          <a:prstGeom prst="rect">
            <a:avLst/>
          </a:prstGeom>
        </p:spPr>
      </p:pic>
      <p:sp>
        <p:nvSpPr>
          <p:cNvPr id="15" name="TextBox 14">
            <a:extLst>
              <a:ext uri="{FF2B5EF4-FFF2-40B4-BE49-F238E27FC236}">
                <a16:creationId xmlns:a16="http://schemas.microsoft.com/office/drawing/2014/main" id="{757422E1-1BEC-6A93-E3F4-0A65B770B208}"/>
              </a:ext>
            </a:extLst>
          </p:cNvPr>
          <p:cNvSpPr txBox="1"/>
          <p:nvPr/>
        </p:nvSpPr>
        <p:spPr>
          <a:xfrm>
            <a:off x="4693132" y="5585926"/>
            <a:ext cx="2361062" cy="1015663"/>
          </a:xfrm>
          <a:prstGeom prst="rect">
            <a:avLst/>
          </a:prstGeom>
          <a:noFill/>
        </p:spPr>
        <p:txBody>
          <a:bodyPr wrap="square" rtlCol="0">
            <a:spAutoFit/>
          </a:bodyPr>
          <a:lstStyle/>
          <a:p>
            <a:r>
              <a:rPr lang="en-US" sz="2000" b="1" dirty="0">
                <a:solidFill>
                  <a:srgbClr val="002060"/>
                </a:solidFill>
                <a:latin typeface="Helvetica Neue" panose="02000503000000020004" pitchFamily="2" charset="0"/>
                <a:ea typeface="Helvetica Neue" panose="02000503000000020004" pitchFamily="2" charset="0"/>
                <a:cs typeface="Helvetica Neue" panose="02000503000000020004" pitchFamily="2" charset="0"/>
              </a:rPr>
              <a:t>CMIP7 Model Benchmarking Task Team</a:t>
            </a:r>
          </a:p>
        </p:txBody>
      </p:sp>
      <p:pic>
        <p:nvPicPr>
          <p:cNvPr id="16" name="Picture 10" descr="Geophysical Fluid Dynamics Laboratory - Wikipedia">
            <a:extLst>
              <a:ext uri="{FF2B5EF4-FFF2-40B4-BE49-F238E27FC236}">
                <a16:creationId xmlns:a16="http://schemas.microsoft.com/office/drawing/2014/main" id="{2D2F9A06-104A-98C0-2EED-C772B4E3E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145" y="5422647"/>
            <a:ext cx="1211072" cy="121107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Logo">
            <a:extLst>
              <a:ext uri="{FF2B5EF4-FFF2-40B4-BE49-F238E27FC236}">
                <a16:creationId xmlns:a16="http://schemas.microsoft.com/office/drawing/2014/main" id="{A4E548FA-4D26-AD46-5E86-7DA2BB6F01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5865" y="5343772"/>
            <a:ext cx="1322939" cy="13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257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577C6D45-ACC3-88C1-1DC2-89C8BAE5D63E}"/>
              </a:ext>
            </a:extLst>
          </p:cNvPr>
          <p:cNvPicPr>
            <a:picLocks noChangeAspect="1"/>
          </p:cNvPicPr>
          <p:nvPr/>
        </p:nvPicPr>
        <p:blipFill rotWithShape="1">
          <a:blip r:embed="rId2"/>
          <a:srcRect b="65716"/>
          <a:stretch/>
        </p:blipFill>
        <p:spPr>
          <a:xfrm>
            <a:off x="1824821" y="139135"/>
            <a:ext cx="5736622" cy="882655"/>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CECC9FE5-0DFB-F914-C492-FB51F63EB97D}"/>
              </a:ext>
            </a:extLst>
          </p:cNvPr>
          <p:cNvSpPr txBox="1"/>
          <p:nvPr/>
        </p:nvSpPr>
        <p:spPr>
          <a:xfrm>
            <a:off x="709684" y="1218475"/>
            <a:ext cx="7724632" cy="769441"/>
          </a:xfrm>
          <a:prstGeom prst="rect">
            <a:avLst/>
          </a:prstGeom>
          <a:solidFill>
            <a:schemeClr val="bg1"/>
          </a:solidFill>
          <a:ln>
            <a:noFill/>
          </a:ln>
        </p:spPr>
        <p:txBody>
          <a:bodyPr wrap="square">
            <a:spAutoFit/>
          </a:bodyPr>
          <a:lstStyle/>
          <a:p>
            <a:r>
              <a:rPr lang="en-US" sz="2200" dirty="0">
                <a:latin typeface="Helvetica" pitchFamily="2" charset="0"/>
              </a:rPr>
              <a:t>Understanding the </a:t>
            </a:r>
            <a:r>
              <a:rPr lang="en-US" sz="2200" b="1" dirty="0">
                <a:latin typeface="Helvetica" pitchFamily="2" charset="0"/>
              </a:rPr>
              <a:t>ocean’s role in the climate</a:t>
            </a:r>
            <a:r>
              <a:rPr lang="en-US" sz="2200" dirty="0">
                <a:latin typeface="Helvetica" pitchFamily="2" charset="0"/>
              </a:rPr>
              <a:t> system and climate change</a:t>
            </a:r>
          </a:p>
        </p:txBody>
      </p:sp>
      <p:sp>
        <p:nvSpPr>
          <p:cNvPr id="6" name="TextBox 5">
            <a:extLst>
              <a:ext uri="{FF2B5EF4-FFF2-40B4-BE49-F238E27FC236}">
                <a16:creationId xmlns:a16="http://schemas.microsoft.com/office/drawing/2014/main" id="{BE9F8B33-5298-1565-E629-ABBE6BD58117}"/>
              </a:ext>
            </a:extLst>
          </p:cNvPr>
          <p:cNvSpPr txBox="1"/>
          <p:nvPr/>
        </p:nvSpPr>
        <p:spPr>
          <a:xfrm>
            <a:off x="709684" y="2146095"/>
            <a:ext cx="7724632" cy="769441"/>
          </a:xfrm>
          <a:prstGeom prst="rect">
            <a:avLst/>
          </a:prstGeom>
          <a:solidFill>
            <a:schemeClr val="bg1"/>
          </a:solidFill>
          <a:ln>
            <a:noFill/>
          </a:ln>
        </p:spPr>
        <p:txBody>
          <a:bodyPr wrap="square">
            <a:spAutoFit/>
          </a:bodyPr>
          <a:lstStyle/>
          <a:p>
            <a:r>
              <a:rPr lang="en-US" sz="2200" dirty="0">
                <a:latin typeface="Helvetica" pitchFamily="2" charset="0"/>
              </a:rPr>
              <a:t>Understanding </a:t>
            </a:r>
            <a:r>
              <a:rPr lang="en-US" sz="2200" b="1" dirty="0">
                <a:latin typeface="Helvetica" pitchFamily="2" charset="0"/>
              </a:rPr>
              <a:t>model representation</a:t>
            </a:r>
            <a:r>
              <a:rPr lang="en-US" sz="2200" dirty="0">
                <a:latin typeface="Helvetica" pitchFamily="2" charset="0"/>
              </a:rPr>
              <a:t> of ocean physical and biogeochemical processes</a:t>
            </a:r>
          </a:p>
        </p:txBody>
      </p:sp>
      <p:sp>
        <p:nvSpPr>
          <p:cNvPr id="7" name="TextBox 6">
            <a:extLst>
              <a:ext uri="{FF2B5EF4-FFF2-40B4-BE49-F238E27FC236}">
                <a16:creationId xmlns:a16="http://schemas.microsoft.com/office/drawing/2014/main" id="{26D01162-DAE7-9760-40DD-C307C53CDE55}"/>
              </a:ext>
            </a:extLst>
          </p:cNvPr>
          <p:cNvSpPr txBox="1"/>
          <p:nvPr/>
        </p:nvSpPr>
        <p:spPr>
          <a:xfrm>
            <a:off x="709684" y="3073715"/>
            <a:ext cx="7724632" cy="769441"/>
          </a:xfrm>
          <a:prstGeom prst="rect">
            <a:avLst/>
          </a:prstGeom>
          <a:solidFill>
            <a:schemeClr val="bg1"/>
          </a:solidFill>
          <a:ln>
            <a:noFill/>
          </a:ln>
        </p:spPr>
        <p:txBody>
          <a:bodyPr wrap="square">
            <a:spAutoFit/>
          </a:bodyPr>
          <a:lstStyle/>
          <a:p>
            <a:r>
              <a:rPr lang="en-US" sz="2200" b="1" dirty="0">
                <a:latin typeface="Helvetica" pitchFamily="2" charset="0"/>
              </a:rPr>
              <a:t>Building analysis frameworks and tools </a:t>
            </a:r>
            <a:r>
              <a:rPr lang="en-US" sz="2200" dirty="0">
                <a:latin typeface="Helvetica" pitchFamily="2" charset="0"/>
              </a:rPr>
              <a:t>to assess climate models</a:t>
            </a:r>
          </a:p>
        </p:txBody>
      </p:sp>
      <p:pic>
        <p:nvPicPr>
          <p:cNvPr id="10" name="Picture 9" descr="A picture containing text, font, graphics, logo&#10;&#10;Description automatically generated">
            <a:extLst>
              <a:ext uri="{FF2B5EF4-FFF2-40B4-BE49-F238E27FC236}">
                <a16:creationId xmlns:a16="http://schemas.microsoft.com/office/drawing/2014/main" id="{8908102A-8D47-DBF7-F3FD-86CC3A72CB99}"/>
              </a:ext>
            </a:extLst>
          </p:cNvPr>
          <p:cNvPicPr>
            <a:picLocks noChangeAspect="1"/>
          </p:cNvPicPr>
          <p:nvPr/>
        </p:nvPicPr>
        <p:blipFill>
          <a:blip r:embed="rId3"/>
          <a:stretch>
            <a:fillRect/>
          </a:stretch>
        </p:blipFill>
        <p:spPr>
          <a:xfrm>
            <a:off x="3195888" y="5481891"/>
            <a:ext cx="1461382" cy="1224721"/>
          </a:xfrm>
          <a:prstGeom prst="rect">
            <a:avLst/>
          </a:prstGeom>
        </p:spPr>
      </p:pic>
      <p:pic>
        <p:nvPicPr>
          <p:cNvPr id="12" name="Picture 11" descr="A close-up of a logo&#10;&#10;Description automatically generated with medium confidence">
            <a:extLst>
              <a:ext uri="{FF2B5EF4-FFF2-40B4-BE49-F238E27FC236}">
                <a16:creationId xmlns:a16="http://schemas.microsoft.com/office/drawing/2014/main" id="{56E52CAF-2F6A-3DE6-33DA-71F46CF35D62}"/>
              </a:ext>
            </a:extLst>
          </p:cNvPr>
          <p:cNvPicPr>
            <a:picLocks noChangeAspect="1"/>
          </p:cNvPicPr>
          <p:nvPr/>
        </p:nvPicPr>
        <p:blipFill>
          <a:blip r:embed="rId4"/>
          <a:stretch>
            <a:fillRect/>
          </a:stretch>
        </p:blipFill>
        <p:spPr>
          <a:xfrm>
            <a:off x="0" y="5480905"/>
            <a:ext cx="3160026" cy="1225707"/>
          </a:xfrm>
          <a:prstGeom prst="rect">
            <a:avLst/>
          </a:prstGeom>
        </p:spPr>
      </p:pic>
      <p:sp>
        <p:nvSpPr>
          <p:cNvPr id="15" name="TextBox 14">
            <a:extLst>
              <a:ext uri="{FF2B5EF4-FFF2-40B4-BE49-F238E27FC236}">
                <a16:creationId xmlns:a16="http://schemas.microsoft.com/office/drawing/2014/main" id="{757422E1-1BEC-6A93-E3F4-0A65B770B208}"/>
              </a:ext>
            </a:extLst>
          </p:cNvPr>
          <p:cNvSpPr txBox="1"/>
          <p:nvPr/>
        </p:nvSpPr>
        <p:spPr>
          <a:xfrm>
            <a:off x="4693132" y="5585926"/>
            <a:ext cx="2361062" cy="1015663"/>
          </a:xfrm>
          <a:prstGeom prst="rect">
            <a:avLst/>
          </a:prstGeom>
          <a:noFill/>
        </p:spPr>
        <p:txBody>
          <a:bodyPr wrap="square" rtlCol="0">
            <a:spAutoFit/>
          </a:bodyPr>
          <a:lstStyle/>
          <a:p>
            <a:r>
              <a:rPr lang="en-US" sz="2000" b="1" dirty="0">
                <a:solidFill>
                  <a:srgbClr val="002060"/>
                </a:solidFill>
                <a:latin typeface="Helvetica Neue" panose="02000503000000020004" pitchFamily="2" charset="0"/>
                <a:ea typeface="Helvetica Neue" panose="02000503000000020004" pitchFamily="2" charset="0"/>
                <a:cs typeface="Helvetica Neue" panose="02000503000000020004" pitchFamily="2" charset="0"/>
              </a:rPr>
              <a:t>CMIP7 Model Benchmarking Task Team</a:t>
            </a:r>
          </a:p>
        </p:txBody>
      </p:sp>
      <p:pic>
        <p:nvPicPr>
          <p:cNvPr id="16" name="Picture 10" descr="Geophysical Fluid Dynamics Laboratory - Wikipedia">
            <a:extLst>
              <a:ext uri="{FF2B5EF4-FFF2-40B4-BE49-F238E27FC236}">
                <a16:creationId xmlns:a16="http://schemas.microsoft.com/office/drawing/2014/main" id="{2D2F9A06-104A-98C0-2EED-C772B4E3E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145" y="5422647"/>
            <a:ext cx="1211072" cy="121107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Logo">
            <a:extLst>
              <a:ext uri="{FF2B5EF4-FFF2-40B4-BE49-F238E27FC236}">
                <a16:creationId xmlns:a16="http://schemas.microsoft.com/office/drawing/2014/main" id="{A4E548FA-4D26-AD46-5E86-7DA2BB6F01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5865" y="5343772"/>
            <a:ext cx="1322939" cy="13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09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text, application&#10;&#10;Description automatically generated">
            <a:extLst>
              <a:ext uri="{FF2B5EF4-FFF2-40B4-BE49-F238E27FC236}">
                <a16:creationId xmlns:a16="http://schemas.microsoft.com/office/drawing/2014/main" id="{C8C59F3A-375A-88CA-4C89-24D4F7060E02}"/>
              </a:ext>
            </a:extLst>
          </p:cNvPr>
          <p:cNvPicPr>
            <a:picLocks noChangeAspect="1"/>
          </p:cNvPicPr>
          <p:nvPr/>
        </p:nvPicPr>
        <p:blipFill>
          <a:blip r:embed="rId3"/>
          <a:stretch>
            <a:fillRect/>
          </a:stretch>
        </p:blipFill>
        <p:spPr>
          <a:xfrm>
            <a:off x="1910729" y="648353"/>
            <a:ext cx="5319753" cy="3056697"/>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B09D8230-D352-0EE9-68A2-975BB141B42C}"/>
              </a:ext>
            </a:extLst>
          </p:cNvPr>
          <p:cNvSpPr txBox="1"/>
          <p:nvPr/>
        </p:nvSpPr>
        <p:spPr>
          <a:xfrm>
            <a:off x="369667" y="19049"/>
            <a:ext cx="8401878" cy="461665"/>
          </a:xfrm>
          <a:prstGeom prst="rect">
            <a:avLst/>
          </a:prstGeom>
          <a:noFill/>
        </p:spPr>
        <p:txBody>
          <a:bodyPr wrap="square">
            <a:spAutoFit/>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Who is Dr. Becki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Beadling</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4" name="Picture 3" descr="A person and person posing with a mascot&#10;&#10;Description automatically generated with low confidence">
            <a:extLst>
              <a:ext uri="{FF2B5EF4-FFF2-40B4-BE49-F238E27FC236}">
                <a16:creationId xmlns:a16="http://schemas.microsoft.com/office/drawing/2014/main" id="{2CE40BC4-D163-E086-F733-6CCEDEBE35AB}"/>
              </a:ext>
            </a:extLst>
          </p:cNvPr>
          <p:cNvPicPr>
            <a:picLocks noChangeAspect="1"/>
          </p:cNvPicPr>
          <p:nvPr/>
        </p:nvPicPr>
        <p:blipFill>
          <a:blip r:embed="rId4"/>
          <a:stretch>
            <a:fillRect/>
          </a:stretch>
        </p:blipFill>
        <p:spPr>
          <a:xfrm>
            <a:off x="5694907" y="3101247"/>
            <a:ext cx="3348610" cy="3531148"/>
          </a:xfrm>
          <a:prstGeom prst="rect">
            <a:avLst/>
          </a:prstGeom>
          <a:effectLst>
            <a:outerShdw blurRad="50800" dist="38100" dir="2700000" algn="tl" rotWithShape="0">
              <a:prstClr val="black">
                <a:alpha val="40000"/>
              </a:prstClr>
            </a:outerShdw>
          </a:effectLst>
        </p:spPr>
      </p:pic>
      <p:pic>
        <p:nvPicPr>
          <p:cNvPr id="7" name="Picture 6" descr="A picture containing sky, water, outdoor&#10;&#10;Description automatically generated">
            <a:extLst>
              <a:ext uri="{FF2B5EF4-FFF2-40B4-BE49-F238E27FC236}">
                <a16:creationId xmlns:a16="http://schemas.microsoft.com/office/drawing/2014/main" id="{F6E7493B-F2B0-F970-9105-31348F5C0F70}"/>
              </a:ext>
            </a:extLst>
          </p:cNvPr>
          <p:cNvPicPr>
            <a:picLocks noChangeAspect="1"/>
          </p:cNvPicPr>
          <p:nvPr/>
        </p:nvPicPr>
        <p:blipFill>
          <a:blip r:embed="rId5"/>
          <a:stretch>
            <a:fillRect/>
          </a:stretch>
        </p:blipFill>
        <p:spPr>
          <a:xfrm>
            <a:off x="209618" y="3872689"/>
            <a:ext cx="5186345" cy="27597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1776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577C6D45-ACC3-88C1-1DC2-89C8BAE5D63E}"/>
              </a:ext>
            </a:extLst>
          </p:cNvPr>
          <p:cNvPicPr>
            <a:picLocks noChangeAspect="1"/>
          </p:cNvPicPr>
          <p:nvPr/>
        </p:nvPicPr>
        <p:blipFill rotWithShape="1">
          <a:blip r:embed="rId2"/>
          <a:srcRect b="65716"/>
          <a:stretch/>
        </p:blipFill>
        <p:spPr>
          <a:xfrm>
            <a:off x="1824821" y="139135"/>
            <a:ext cx="5736622" cy="882655"/>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CECC9FE5-0DFB-F914-C492-FB51F63EB97D}"/>
              </a:ext>
            </a:extLst>
          </p:cNvPr>
          <p:cNvSpPr txBox="1"/>
          <p:nvPr/>
        </p:nvSpPr>
        <p:spPr>
          <a:xfrm>
            <a:off x="709684" y="1218475"/>
            <a:ext cx="7724632" cy="769441"/>
          </a:xfrm>
          <a:prstGeom prst="rect">
            <a:avLst/>
          </a:prstGeom>
          <a:solidFill>
            <a:schemeClr val="bg1"/>
          </a:solidFill>
          <a:ln>
            <a:noFill/>
          </a:ln>
        </p:spPr>
        <p:txBody>
          <a:bodyPr wrap="square">
            <a:spAutoFit/>
          </a:bodyPr>
          <a:lstStyle/>
          <a:p>
            <a:r>
              <a:rPr lang="en-US" sz="2200" dirty="0">
                <a:latin typeface="Helvetica" pitchFamily="2" charset="0"/>
              </a:rPr>
              <a:t>Understanding the </a:t>
            </a:r>
            <a:r>
              <a:rPr lang="en-US" sz="2200" b="1" dirty="0">
                <a:latin typeface="Helvetica" pitchFamily="2" charset="0"/>
              </a:rPr>
              <a:t>ocean’s role in the climate</a:t>
            </a:r>
            <a:r>
              <a:rPr lang="en-US" sz="2200" dirty="0">
                <a:latin typeface="Helvetica" pitchFamily="2" charset="0"/>
              </a:rPr>
              <a:t> system and climate change</a:t>
            </a:r>
          </a:p>
        </p:txBody>
      </p:sp>
      <p:sp>
        <p:nvSpPr>
          <p:cNvPr id="6" name="TextBox 5">
            <a:extLst>
              <a:ext uri="{FF2B5EF4-FFF2-40B4-BE49-F238E27FC236}">
                <a16:creationId xmlns:a16="http://schemas.microsoft.com/office/drawing/2014/main" id="{BE9F8B33-5298-1565-E629-ABBE6BD58117}"/>
              </a:ext>
            </a:extLst>
          </p:cNvPr>
          <p:cNvSpPr txBox="1"/>
          <p:nvPr/>
        </p:nvSpPr>
        <p:spPr>
          <a:xfrm>
            <a:off x="709684" y="2146095"/>
            <a:ext cx="7724632" cy="769441"/>
          </a:xfrm>
          <a:prstGeom prst="rect">
            <a:avLst/>
          </a:prstGeom>
          <a:solidFill>
            <a:schemeClr val="bg1"/>
          </a:solidFill>
          <a:ln>
            <a:noFill/>
          </a:ln>
        </p:spPr>
        <p:txBody>
          <a:bodyPr wrap="square">
            <a:spAutoFit/>
          </a:bodyPr>
          <a:lstStyle/>
          <a:p>
            <a:r>
              <a:rPr lang="en-US" sz="2200" dirty="0">
                <a:latin typeface="Helvetica" pitchFamily="2" charset="0"/>
              </a:rPr>
              <a:t>Understanding </a:t>
            </a:r>
            <a:r>
              <a:rPr lang="en-US" sz="2200" b="1" dirty="0">
                <a:latin typeface="Helvetica" pitchFamily="2" charset="0"/>
              </a:rPr>
              <a:t>model representation</a:t>
            </a:r>
            <a:r>
              <a:rPr lang="en-US" sz="2200" dirty="0">
                <a:latin typeface="Helvetica" pitchFamily="2" charset="0"/>
              </a:rPr>
              <a:t> of ocean physical and biogeochemical processes</a:t>
            </a:r>
          </a:p>
        </p:txBody>
      </p:sp>
      <p:sp>
        <p:nvSpPr>
          <p:cNvPr id="7" name="TextBox 6">
            <a:extLst>
              <a:ext uri="{FF2B5EF4-FFF2-40B4-BE49-F238E27FC236}">
                <a16:creationId xmlns:a16="http://schemas.microsoft.com/office/drawing/2014/main" id="{26D01162-DAE7-9760-40DD-C307C53CDE55}"/>
              </a:ext>
            </a:extLst>
          </p:cNvPr>
          <p:cNvSpPr txBox="1"/>
          <p:nvPr/>
        </p:nvSpPr>
        <p:spPr>
          <a:xfrm>
            <a:off x="709684" y="3073715"/>
            <a:ext cx="7724632" cy="769441"/>
          </a:xfrm>
          <a:prstGeom prst="rect">
            <a:avLst/>
          </a:prstGeom>
          <a:solidFill>
            <a:schemeClr val="bg1"/>
          </a:solidFill>
          <a:ln>
            <a:noFill/>
          </a:ln>
        </p:spPr>
        <p:txBody>
          <a:bodyPr wrap="square">
            <a:spAutoFit/>
          </a:bodyPr>
          <a:lstStyle/>
          <a:p>
            <a:r>
              <a:rPr lang="en-US" sz="2200" b="1" dirty="0">
                <a:latin typeface="Helvetica" pitchFamily="2" charset="0"/>
              </a:rPr>
              <a:t>Building analysis frameworks and tools </a:t>
            </a:r>
            <a:r>
              <a:rPr lang="en-US" sz="2200" dirty="0">
                <a:latin typeface="Helvetica" pitchFamily="2" charset="0"/>
              </a:rPr>
              <a:t>to assess climate models</a:t>
            </a:r>
          </a:p>
        </p:txBody>
      </p:sp>
      <p:sp>
        <p:nvSpPr>
          <p:cNvPr id="8" name="TextBox 7">
            <a:extLst>
              <a:ext uri="{FF2B5EF4-FFF2-40B4-BE49-F238E27FC236}">
                <a16:creationId xmlns:a16="http://schemas.microsoft.com/office/drawing/2014/main" id="{3FB3B573-0B15-C93F-6BC9-2CA890B2CDF9}"/>
              </a:ext>
            </a:extLst>
          </p:cNvPr>
          <p:cNvSpPr txBox="1"/>
          <p:nvPr/>
        </p:nvSpPr>
        <p:spPr>
          <a:xfrm>
            <a:off x="709684" y="4001335"/>
            <a:ext cx="7724632" cy="1107996"/>
          </a:xfrm>
          <a:prstGeom prst="rect">
            <a:avLst/>
          </a:prstGeom>
          <a:solidFill>
            <a:schemeClr val="bg1"/>
          </a:solidFill>
          <a:ln>
            <a:noFill/>
          </a:ln>
        </p:spPr>
        <p:txBody>
          <a:bodyPr wrap="square">
            <a:spAutoFit/>
          </a:bodyPr>
          <a:lstStyle/>
          <a:p>
            <a:r>
              <a:rPr lang="en-US" sz="2200" b="1" dirty="0">
                <a:latin typeface="Helvetica" pitchFamily="2" charset="0"/>
              </a:rPr>
              <a:t>Reducing our uncertainty </a:t>
            </a:r>
            <a:r>
              <a:rPr lang="en-US" sz="2200" dirty="0">
                <a:latin typeface="Helvetica" pitchFamily="2" charset="0"/>
              </a:rPr>
              <a:t>in future climate change through improved </a:t>
            </a:r>
            <a:r>
              <a:rPr lang="en-US" sz="2200" b="1" dirty="0">
                <a:latin typeface="Helvetica" pitchFamily="2" charset="0"/>
              </a:rPr>
              <a:t>physical understanding </a:t>
            </a:r>
            <a:r>
              <a:rPr lang="en-US" sz="2200" dirty="0">
                <a:latin typeface="Helvetica" pitchFamily="2" charset="0"/>
              </a:rPr>
              <a:t>of the climate system, </a:t>
            </a:r>
            <a:r>
              <a:rPr lang="en-US" sz="2200" b="1" dirty="0">
                <a:latin typeface="Helvetica" pitchFamily="2" charset="0"/>
              </a:rPr>
              <a:t>better models</a:t>
            </a:r>
            <a:r>
              <a:rPr lang="en-US" sz="2200" dirty="0">
                <a:latin typeface="Helvetica" pitchFamily="2" charset="0"/>
              </a:rPr>
              <a:t>, and </a:t>
            </a:r>
            <a:r>
              <a:rPr lang="en-US" sz="2200" b="1" dirty="0">
                <a:latin typeface="Helvetica" pitchFamily="2" charset="0"/>
              </a:rPr>
              <a:t>better analysis</a:t>
            </a:r>
            <a:r>
              <a:rPr lang="en-US" sz="2200" dirty="0">
                <a:latin typeface="Helvetica" pitchFamily="2" charset="0"/>
              </a:rPr>
              <a:t>.</a:t>
            </a:r>
          </a:p>
        </p:txBody>
      </p:sp>
      <p:pic>
        <p:nvPicPr>
          <p:cNvPr id="10" name="Picture 9" descr="A picture containing text, font, graphics, logo&#10;&#10;Description automatically generated">
            <a:extLst>
              <a:ext uri="{FF2B5EF4-FFF2-40B4-BE49-F238E27FC236}">
                <a16:creationId xmlns:a16="http://schemas.microsoft.com/office/drawing/2014/main" id="{8908102A-8D47-DBF7-F3FD-86CC3A72CB99}"/>
              </a:ext>
            </a:extLst>
          </p:cNvPr>
          <p:cNvPicPr>
            <a:picLocks noChangeAspect="1"/>
          </p:cNvPicPr>
          <p:nvPr/>
        </p:nvPicPr>
        <p:blipFill>
          <a:blip r:embed="rId3"/>
          <a:stretch>
            <a:fillRect/>
          </a:stretch>
        </p:blipFill>
        <p:spPr>
          <a:xfrm>
            <a:off x="3195888" y="5481891"/>
            <a:ext cx="1461382" cy="1224721"/>
          </a:xfrm>
          <a:prstGeom prst="rect">
            <a:avLst/>
          </a:prstGeom>
        </p:spPr>
      </p:pic>
      <p:pic>
        <p:nvPicPr>
          <p:cNvPr id="12" name="Picture 11" descr="A close-up of a logo&#10;&#10;Description automatically generated with medium confidence">
            <a:extLst>
              <a:ext uri="{FF2B5EF4-FFF2-40B4-BE49-F238E27FC236}">
                <a16:creationId xmlns:a16="http://schemas.microsoft.com/office/drawing/2014/main" id="{56E52CAF-2F6A-3DE6-33DA-71F46CF35D62}"/>
              </a:ext>
            </a:extLst>
          </p:cNvPr>
          <p:cNvPicPr>
            <a:picLocks noChangeAspect="1"/>
          </p:cNvPicPr>
          <p:nvPr/>
        </p:nvPicPr>
        <p:blipFill>
          <a:blip r:embed="rId4"/>
          <a:stretch>
            <a:fillRect/>
          </a:stretch>
        </p:blipFill>
        <p:spPr>
          <a:xfrm>
            <a:off x="0" y="5480905"/>
            <a:ext cx="3160026" cy="1225707"/>
          </a:xfrm>
          <a:prstGeom prst="rect">
            <a:avLst/>
          </a:prstGeom>
        </p:spPr>
      </p:pic>
      <p:sp>
        <p:nvSpPr>
          <p:cNvPr id="15" name="TextBox 14">
            <a:extLst>
              <a:ext uri="{FF2B5EF4-FFF2-40B4-BE49-F238E27FC236}">
                <a16:creationId xmlns:a16="http://schemas.microsoft.com/office/drawing/2014/main" id="{757422E1-1BEC-6A93-E3F4-0A65B770B208}"/>
              </a:ext>
            </a:extLst>
          </p:cNvPr>
          <p:cNvSpPr txBox="1"/>
          <p:nvPr/>
        </p:nvSpPr>
        <p:spPr>
          <a:xfrm>
            <a:off x="4693132" y="5585926"/>
            <a:ext cx="2361062" cy="1015663"/>
          </a:xfrm>
          <a:prstGeom prst="rect">
            <a:avLst/>
          </a:prstGeom>
          <a:noFill/>
        </p:spPr>
        <p:txBody>
          <a:bodyPr wrap="square" rtlCol="0">
            <a:spAutoFit/>
          </a:bodyPr>
          <a:lstStyle/>
          <a:p>
            <a:r>
              <a:rPr lang="en-US" sz="2000" b="1" dirty="0">
                <a:solidFill>
                  <a:srgbClr val="002060"/>
                </a:solidFill>
                <a:latin typeface="Helvetica Neue" panose="02000503000000020004" pitchFamily="2" charset="0"/>
                <a:ea typeface="Helvetica Neue" panose="02000503000000020004" pitchFamily="2" charset="0"/>
                <a:cs typeface="Helvetica Neue" panose="02000503000000020004" pitchFamily="2" charset="0"/>
              </a:rPr>
              <a:t>CMIP7 Model Benchmarking Task Team</a:t>
            </a:r>
          </a:p>
        </p:txBody>
      </p:sp>
      <p:pic>
        <p:nvPicPr>
          <p:cNvPr id="16" name="Picture 10" descr="Geophysical Fluid Dynamics Laboratory - Wikipedia">
            <a:extLst>
              <a:ext uri="{FF2B5EF4-FFF2-40B4-BE49-F238E27FC236}">
                <a16:creationId xmlns:a16="http://schemas.microsoft.com/office/drawing/2014/main" id="{2D2F9A06-104A-98C0-2EED-C772B4E3E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145" y="5422647"/>
            <a:ext cx="1211072" cy="121107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Logo">
            <a:extLst>
              <a:ext uri="{FF2B5EF4-FFF2-40B4-BE49-F238E27FC236}">
                <a16:creationId xmlns:a16="http://schemas.microsoft.com/office/drawing/2014/main" id="{A4E548FA-4D26-AD46-5E86-7DA2BB6F01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5865" y="5343772"/>
            <a:ext cx="1322939" cy="13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358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B0E338-B7A2-999C-AFE6-0F32F2F4F1C0}"/>
              </a:ext>
            </a:extLst>
          </p:cNvPr>
          <p:cNvSpPr txBox="1"/>
          <p:nvPr/>
        </p:nvSpPr>
        <p:spPr>
          <a:xfrm>
            <a:off x="807156" y="263517"/>
            <a:ext cx="7529688" cy="492443"/>
          </a:xfrm>
          <a:prstGeom prst="rect">
            <a:avLst/>
          </a:prstGeom>
          <a:solidFill>
            <a:schemeClr val="bg1"/>
          </a:solidFill>
          <a:ln>
            <a:noFill/>
          </a:ln>
        </p:spPr>
        <p:txBody>
          <a:bodyPr wrap="square">
            <a:spAutoFit/>
          </a:bodyPr>
          <a:lstStyle/>
          <a:p>
            <a:pPr algn="ctr"/>
            <a:r>
              <a:rPr lang="en-US" sz="2600" b="1" dirty="0">
                <a:latin typeface="Helvetica" pitchFamily="2" charset="0"/>
              </a:rPr>
              <a:t>What am I doing when I am not teaching you?</a:t>
            </a:r>
          </a:p>
        </p:txBody>
      </p:sp>
      <p:sp>
        <p:nvSpPr>
          <p:cNvPr id="3" name="TextBox 2">
            <a:extLst>
              <a:ext uri="{FF2B5EF4-FFF2-40B4-BE49-F238E27FC236}">
                <a16:creationId xmlns:a16="http://schemas.microsoft.com/office/drawing/2014/main" id="{877B5828-FEB6-AEB7-26B3-03E62560B110}"/>
              </a:ext>
            </a:extLst>
          </p:cNvPr>
          <p:cNvSpPr txBox="1"/>
          <p:nvPr/>
        </p:nvSpPr>
        <p:spPr>
          <a:xfrm>
            <a:off x="709684" y="1395697"/>
            <a:ext cx="7724632" cy="477054"/>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500" dirty="0">
                <a:latin typeface="Helvetica Neue" panose="02000503000000020004" pitchFamily="2" charset="0"/>
                <a:ea typeface="Helvetica Neue" panose="02000503000000020004" pitchFamily="2" charset="0"/>
                <a:cs typeface="Helvetica Neue" panose="02000503000000020004" pitchFamily="2" charset="0"/>
              </a:rPr>
              <a:t>Designing course material</a:t>
            </a:r>
          </a:p>
        </p:txBody>
      </p:sp>
      <p:sp>
        <p:nvSpPr>
          <p:cNvPr id="4" name="TextBox 3">
            <a:extLst>
              <a:ext uri="{FF2B5EF4-FFF2-40B4-BE49-F238E27FC236}">
                <a16:creationId xmlns:a16="http://schemas.microsoft.com/office/drawing/2014/main" id="{8EFEAA6B-B945-6972-D693-4AC479969DC0}"/>
              </a:ext>
            </a:extLst>
          </p:cNvPr>
          <p:cNvSpPr txBox="1"/>
          <p:nvPr/>
        </p:nvSpPr>
        <p:spPr>
          <a:xfrm>
            <a:off x="709684" y="934213"/>
            <a:ext cx="2033516" cy="477054"/>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500" dirty="0">
                <a:latin typeface="Helvetica Neue" panose="02000503000000020004" pitchFamily="2" charset="0"/>
                <a:ea typeface="Helvetica Neue" panose="02000503000000020004" pitchFamily="2" charset="0"/>
                <a:cs typeface="Helvetica Neue" panose="02000503000000020004" pitchFamily="2" charset="0"/>
              </a:rPr>
              <a:t>Research</a:t>
            </a:r>
          </a:p>
        </p:txBody>
      </p:sp>
      <p:sp>
        <p:nvSpPr>
          <p:cNvPr id="6" name="TextBox 5">
            <a:extLst>
              <a:ext uri="{FF2B5EF4-FFF2-40B4-BE49-F238E27FC236}">
                <a16:creationId xmlns:a16="http://schemas.microsoft.com/office/drawing/2014/main" id="{6C105B5D-6F68-22FF-C7F7-D80165C56464}"/>
              </a:ext>
            </a:extLst>
          </p:cNvPr>
          <p:cNvSpPr txBox="1"/>
          <p:nvPr/>
        </p:nvSpPr>
        <p:spPr>
          <a:xfrm>
            <a:off x="709684" y="1867429"/>
            <a:ext cx="7724632" cy="477054"/>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500" dirty="0">
                <a:latin typeface="Helvetica Neue" panose="02000503000000020004" pitchFamily="2" charset="0"/>
                <a:ea typeface="Helvetica Neue" panose="02000503000000020004" pitchFamily="2" charset="0"/>
                <a:cs typeface="Helvetica Neue" panose="02000503000000020004" pitchFamily="2" charset="0"/>
              </a:rPr>
              <a:t>Mentoring</a:t>
            </a:r>
          </a:p>
        </p:txBody>
      </p:sp>
      <p:sp>
        <p:nvSpPr>
          <p:cNvPr id="7" name="TextBox 6">
            <a:extLst>
              <a:ext uri="{FF2B5EF4-FFF2-40B4-BE49-F238E27FC236}">
                <a16:creationId xmlns:a16="http://schemas.microsoft.com/office/drawing/2014/main" id="{0C197105-E684-DCF3-2ED1-2C550D3FBEC1}"/>
              </a:ext>
            </a:extLst>
          </p:cNvPr>
          <p:cNvSpPr txBox="1"/>
          <p:nvPr/>
        </p:nvSpPr>
        <p:spPr>
          <a:xfrm>
            <a:off x="709684" y="2374981"/>
            <a:ext cx="7724632" cy="477054"/>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500" dirty="0">
                <a:latin typeface="Helvetica Neue" panose="02000503000000020004" pitchFamily="2" charset="0"/>
                <a:ea typeface="Helvetica Neue" panose="02000503000000020004" pitchFamily="2" charset="0"/>
                <a:cs typeface="Helvetica Neue" panose="02000503000000020004" pitchFamily="2" charset="0"/>
              </a:rPr>
              <a:t>Writing Grant Proposals</a:t>
            </a:r>
          </a:p>
        </p:txBody>
      </p:sp>
      <p:sp>
        <p:nvSpPr>
          <p:cNvPr id="8" name="TextBox 7">
            <a:extLst>
              <a:ext uri="{FF2B5EF4-FFF2-40B4-BE49-F238E27FC236}">
                <a16:creationId xmlns:a16="http://schemas.microsoft.com/office/drawing/2014/main" id="{FC4B7672-B283-F36D-73C4-8C192FF2B0AB}"/>
              </a:ext>
            </a:extLst>
          </p:cNvPr>
          <p:cNvSpPr txBox="1"/>
          <p:nvPr/>
        </p:nvSpPr>
        <p:spPr>
          <a:xfrm>
            <a:off x="709684" y="2896181"/>
            <a:ext cx="7724632" cy="477054"/>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500" dirty="0">
                <a:latin typeface="Helvetica Neue" panose="02000503000000020004" pitchFamily="2" charset="0"/>
                <a:ea typeface="Helvetica Neue" panose="02000503000000020004" pitchFamily="2" charset="0"/>
                <a:cs typeface="Helvetica Neue" panose="02000503000000020004" pitchFamily="2" charset="0"/>
              </a:rPr>
              <a:t>Writing, editing, and reviewing manuscripts</a:t>
            </a:r>
          </a:p>
        </p:txBody>
      </p:sp>
    </p:spTree>
    <p:extLst>
      <p:ext uri="{BB962C8B-B14F-4D97-AF65-F5344CB8AC3E}">
        <p14:creationId xmlns:p14="http://schemas.microsoft.com/office/powerpoint/2010/main" val="3695992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B0E338-B7A2-999C-AFE6-0F32F2F4F1C0}"/>
              </a:ext>
            </a:extLst>
          </p:cNvPr>
          <p:cNvSpPr txBox="1"/>
          <p:nvPr/>
        </p:nvSpPr>
        <p:spPr>
          <a:xfrm>
            <a:off x="807156" y="263517"/>
            <a:ext cx="7529688" cy="492443"/>
          </a:xfrm>
          <a:prstGeom prst="rect">
            <a:avLst/>
          </a:prstGeom>
          <a:solidFill>
            <a:schemeClr val="bg1"/>
          </a:solidFill>
          <a:ln>
            <a:noFill/>
          </a:ln>
        </p:spPr>
        <p:txBody>
          <a:bodyPr wrap="square">
            <a:spAutoFit/>
          </a:bodyPr>
          <a:lstStyle/>
          <a:p>
            <a:pPr algn="ctr"/>
            <a:r>
              <a:rPr lang="en-US" sz="2600" b="1" dirty="0">
                <a:latin typeface="Helvetica" pitchFamily="2" charset="0"/>
              </a:rPr>
              <a:t>What am I doing when I am not teaching you?</a:t>
            </a:r>
          </a:p>
        </p:txBody>
      </p:sp>
      <p:sp>
        <p:nvSpPr>
          <p:cNvPr id="3" name="TextBox 2">
            <a:extLst>
              <a:ext uri="{FF2B5EF4-FFF2-40B4-BE49-F238E27FC236}">
                <a16:creationId xmlns:a16="http://schemas.microsoft.com/office/drawing/2014/main" id="{877B5828-FEB6-AEB7-26B3-03E62560B110}"/>
              </a:ext>
            </a:extLst>
          </p:cNvPr>
          <p:cNvSpPr txBox="1"/>
          <p:nvPr/>
        </p:nvSpPr>
        <p:spPr>
          <a:xfrm>
            <a:off x="709684" y="1395697"/>
            <a:ext cx="7724632" cy="477054"/>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500" dirty="0">
                <a:latin typeface="Helvetica Neue" panose="02000503000000020004" pitchFamily="2" charset="0"/>
                <a:ea typeface="Helvetica Neue" panose="02000503000000020004" pitchFamily="2" charset="0"/>
                <a:cs typeface="Helvetica Neue" panose="02000503000000020004" pitchFamily="2" charset="0"/>
              </a:rPr>
              <a:t>Designing course material</a:t>
            </a:r>
          </a:p>
        </p:txBody>
      </p:sp>
      <p:sp>
        <p:nvSpPr>
          <p:cNvPr id="4" name="TextBox 3">
            <a:extLst>
              <a:ext uri="{FF2B5EF4-FFF2-40B4-BE49-F238E27FC236}">
                <a16:creationId xmlns:a16="http://schemas.microsoft.com/office/drawing/2014/main" id="{8EFEAA6B-B945-6972-D693-4AC479969DC0}"/>
              </a:ext>
            </a:extLst>
          </p:cNvPr>
          <p:cNvSpPr txBox="1"/>
          <p:nvPr/>
        </p:nvSpPr>
        <p:spPr>
          <a:xfrm>
            <a:off x="709684" y="934213"/>
            <a:ext cx="2033516" cy="477054"/>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500" dirty="0">
                <a:latin typeface="Helvetica Neue" panose="02000503000000020004" pitchFamily="2" charset="0"/>
                <a:ea typeface="Helvetica Neue" panose="02000503000000020004" pitchFamily="2" charset="0"/>
                <a:cs typeface="Helvetica Neue" panose="02000503000000020004" pitchFamily="2" charset="0"/>
              </a:rPr>
              <a:t>Research</a:t>
            </a:r>
          </a:p>
        </p:txBody>
      </p:sp>
      <p:sp>
        <p:nvSpPr>
          <p:cNvPr id="6" name="TextBox 5">
            <a:extLst>
              <a:ext uri="{FF2B5EF4-FFF2-40B4-BE49-F238E27FC236}">
                <a16:creationId xmlns:a16="http://schemas.microsoft.com/office/drawing/2014/main" id="{6C105B5D-6F68-22FF-C7F7-D80165C56464}"/>
              </a:ext>
            </a:extLst>
          </p:cNvPr>
          <p:cNvSpPr txBox="1"/>
          <p:nvPr/>
        </p:nvSpPr>
        <p:spPr>
          <a:xfrm>
            <a:off x="709684" y="1867429"/>
            <a:ext cx="7724632" cy="477054"/>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500" dirty="0">
                <a:latin typeface="Helvetica Neue" panose="02000503000000020004" pitchFamily="2" charset="0"/>
                <a:ea typeface="Helvetica Neue" panose="02000503000000020004" pitchFamily="2" charset="0"/>
                <a:cs typeface="Helvetica Neue" panose="02000503000000020004" pitchFamily="2" charset="0"/>
              </a:rPr>
              <a:t>Mentoring</a:t>
            </a:r>
          </a:p>
        </p:txBody>
      </p:sp>
      <p:sp>
        <p:nvSpPr>
          <p:cNvPr id="7" name="TextBox 6">
            <a:extLst>
              <a:ext uri="{FF2B5EF4-FFF2-40B4-BE49-F238E27FC236}">
                <a16:creationId xmlns:a16="http://schemas.microsoft.com/office/drawing/2014/main" id="{0C197105-E684-DCF3-2ED1-2C550D3FBEC1}"/>
              </a:ext>
            </a:extLst>
          </p:cNvPr>
          <p:cNvSpPr txBox="1"/>
          <p:nvPr/>
        </p:nvSpPr>
        <p:spPr>
          <a:xfrm>
            <a:off x="709684" y="2374981"/>
            <a:ext cx="7724632" cy="477054"/>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500" dirty="0">
                <a:latin typeface="Helvetica Neue" panose="02000503000000020004" pitchFamily="2" charset="0"/>
                <a:ea typeface="Helvetica Neue" panose="02000503000000020004" pitchFamily="2" charset="0"/>
                <a:cs typeface="Helvetica Neue" panose="02000503000000020004" pitchFamily="2" charset="0"/>
              </a:rPr>
              <a:t>Writing Grant Proposals</a:t>
            </a:r>
          </a:p>
        </p:txBody>
      </p:sp>
      <p:sp>
        <p:nvSpPr>
          <p:cNvPr id="8" name="TextBox 7">
            <a:extLst>
              <a:ext uri="{FF2B5EF4-FFF2-40B4-BE49-F238E27FC236}">
                <a16:creationId xmlns:a16="http://schemas.microsoft.com/office/drawing/2014/main" id="{FC4B7672-B283-F36D-73C4-8C192FF2B0AB}"/>
              </a:ext>
            </a:extLst>
          </p:cNvPr>
          <p:cNvSpPr txBox="1"/>
          <p:nvPr/>
        </p:nvSpPr>
        <p:spPr>
          <a:xfrm>
            <a:off x="709684" y="2896181"/>
            <a:ext cx="7724632" cy="477054"/>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500" dirty="0">
                <a:latin typeface="Helvetica Neue" panose="02000503000000020004" pitchFamily="2" charset="0"/>
                <a:ea typeface="Helvetica Neue" panose="02000503000000020004" pitchFamily="2" charset="0"/>
                <a:cs typeface="Helvetica Neue" panose="02000503000000020004" pitchFamily="2" charset="0"/>
              </a:rPr>
              <a:t>Writing, editing, and reviewing manuscripts</a:t>
            </a:r>
          </a:p>
        </p:txBody>
      </p:sp>
      <p:sp>
        <p:nvSpPr>
          <p:cNvPr id="9" name="TextBox 8">
            <a:extLst>
              <a:ext uri="{FF2B5EF4-FFF2-40B4-BE49-F238E27FC236}">
                <a16:creationId xmlns:a16="http://schemas.microsoft.com/office/drawing/2014/main" id="{C914A70D-4EFF-AC25-E25A-B5A1C20933AA}"/>
              </a:ext>
            </a:extLst>
          </p:cNvPr>
          <p:cNvSpPr txBox="1"/>
          <p:nvPr/>
        </p:nvSpPr>
        <p:spPr>
          <a:xfrm>
            <a:off x="709684" y="3708923"/>
            <a:ext cx="7724632" cy="461665"/>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Hanging out with friends</a:t>
            </a:r>
          </a:p>
        </p:txBody>
      </p:sp>
      <p:sp>
        <p:nvSpPr>
          <p:cNvPr id="10" name="TextBox 9">
            <a:extLst>
              <a:ext uri="{FF2B5EF4-FFF2-40B4-BE49-F238E27FC236}">
                <a16:creationId xmlns:a16="http://schemas.microsoft.com/office/drawing/2014/main" id="{1A1E8729-E06E-45EA-6C8E-160616815DA2}"/>
              </a:ext>
            </a:extLst>
          </p:cNvPr>
          <p:cNvSpPr txBox="1"/>
          <p:nvPr/>
        </p:nvSpPr>
        <p:spPr>
          <a:xfrm>
            <a:off x="709684" y="4160590"/>
            <a:ext cx="8434316" cy="830997"/>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Enjoying the beer garden / brewery scene around Philadelphia</a:t>
            </a:r>
          </a:p>
        </p:txBody>
      </p:sp>
      <p:sp>
        <p:nvSpPr>
          <p:cNvPr id="11" name="TextBox 10">
            <a:extLst>
              <a:ext uri="{FF2B5EF4-FFF2-40B4-BE49-F238E27FC236}">
                <a16:creationId xmlns:a16="http://schemas.microsoft.com/office/drawing/2014/main" id="{1B372252-B7E6-B508-574E-1B2D31FC61AE}"/>
              </a:ext>
            </a:extLst>
          </p:cNvPr>
          <p:cNvSpPr txBox="1"/>
          <p:nvPr/>
        </p:nvSpPr>
        <p:spPr>
          <a:xfrm>
            <a:off x="696036" y="4977939"/>
            <a:ext cx="4776716" cy="461665"/>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Never ending house projects</a:t>
            </a:r>
          </a:p>
        </p:txBody>
      </p:sp>
      <p:sp>
        <p:nvSpPr>
          <p:cNvPr id="12" name="TextBox 11">
            <a:extLst>
              <a:ext uri="{FF2B5EF4-FFF2-40B4-BE49-F238E27FC236}">
                <a16:creationId xmlns:a16="http://schemas.microsoft.com/office/drawing/2014/main" id="{11F8B244-2509-D04E-EB94-FA705F00760A}"/>
              </a:ext>
            </a:extLst>
          </p:cNvPr>
          <p:cNvSpPr txBox="1"/>
          <p:nvPr/>
        </p:nvSpPr>
        <p:spPr>
          <a:xfrm>
            <a:off x="696036" y="5461891"/>
            <a:ext cx="4776716" cy="461665"/>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Playing guitar</a:t>
            </a:r>
          </a:p>
        </p:txBody>
      </p:sp>
      <p:sp>
        <p:nvSpPr>
          <p:cNvPr id="13" name="TextBox 12">
            <a:extLst>
              <a:ext uri="{FF2B5EF4-FFF2-40B4-BE49-F238E27FC236}">
                <a16:creationId xmlns:a16="http://schemas.microsoft.com/office/drawing/2014/main" id="{CD4F470B-B11F-6725-5701-772AA2D9AF4F}"/>
              </a:ext>
            </a:extLst>
          </p:cNvPr>
          <p:cNvSpPr txBox="1"/>
          <p:nvPr/>
        </p:nvSpPr>
        <p:spPr>
          <a:xfrm>
            <a:off x="696036" y="5945843"/>
            <a:ext cx="4776716" cy="461665"/>
          </a:xfrm>
          <a:prstGeom prst="rect">
            <a:avLst/>
          </a:prstGeom>
          <a:solidFill>
            <a:schemeClr val="bg1"/>
          </a:solidFill>
          <a:ln>
            <a:noFill/>
          </a:ln>
        </p:spPr>
        <p:txBody>
          <a:bodyPr wrap="square">
            <a:spAutoFit/>
          </a:bodyPr>
          <a:lstStyle/>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Spending time outdoors</a:t>
            </a:r>
          </a:p>
        </p:txBody>
      </p:sp>
      <p:cxnSp>
        <p:nvCxnSpPr>
          <p:cNvPr id="15" name="Straight Connector 14">
            <a:extLst>
              <a:ext uri="{FF2B5EF4-FFF2-40B4-BE49-F238E27FC236}">
                <a16:creationId xmlns:a16="http://schemas.microsoft.com/office/drawing/2014/main" id="{111E8794-E641-12BB-3618-E887AF10D2B1}"/>
              </a:ext>
            </a:extLst>
          </p:cNvPr>
          <p:cNvCxnSpPr/>
          <p:nvPr/>
        </p:nvCxnSpPr>
        <p:spPr>
          <a:xfrm>
            <a:off x="307075" y="3613387"/>
            <a:ext cx="8529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52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B0E338-B7A2-999C-AFE6-0F32F2F4F1C0}"/>
              </a:ext>
            </a:extLst>
          </p:cNvPr>
          <p:cNvSpPr txBox="1"/>
          <p:nvPr/>
        </p:nvSpPr>
        <p:spPr>
          <a:xfrm>
            <a:off x="643740" y="213643"/>
            <a:ext cx="7856519" cy="892552"/>
          </a:xfrm>
          <a:prstGeom prst="rect">
            <a:avLst/>
          </a:prstGeom>
          <a:solidFill>
            <a:schemeClr val="bg1"/>
          </a:solidFill>
          <a:ln>
            <a:noFill/>
          </a:ln>
        </p:spPr>
        <p:txBody>
          <a:bodyPr wrap="square">
            <a:spAutoFit/>
          </a:bodyPr>
          <a:lstStyle/>
          <a:p>
            <a:pPr algn="ctr"/>
            <a:r>
              <a:rPr lang="en-US" sz="2600" b="1" dirty="0">
                <a:latin typeface="Helvetica" pitchFamily="2" charset="0"/>
              </a:rPr>
              <a:t>What tools / datasets do I use in my research / daily workflow ?</a:t>
            </a:r>
          </a:p>
        </p:txBody>
      </p:sp>
      <p:pic>
        <p:nvPicPr>
          <p:cNvPr id="3" name="Picture 2" descr="A picture containing text, font, graphics, logo&#10;&#10;Description automatically generated">
            <a:extLst>
              <a:ext uri="{FF2B5EF4-FFF2-40B4-BE49-F238E27FC236}">
                <a16:creationId xmlns:a16="http://schemas.microsoft.com/office/drawing/2014/main" id="{EF360250-1C38-477E-67A6-AA6DA0AD932D}"/>
              </a:ext>
            </a:extLst>
          </p:cNvPr>
          <p:cNvPicPr>
            <a:picLocks noChangeAspect="1"/>
          </p:cNvPicPr>
          <p:nvPr/>
        </p:nvPicPr>
        <p:blipFill>
          <a:blip r:embed="rId2"/>
          <a:stretch>
            <a:fillRect/>
          </a:stretch>
        </p:blipFill>
        <p:spPr>
          <a:xfrm>
            <a:off x="1040501" y="1097934"/>
            <a:ext cx="1461452" cy="1224780"/>
          </a:xfrm>
          <a:prstGeom prst="roundRect">
            <a:avLst/>
          </a:prstGeom>
        </p:spPr>
      </p:pic>
      <p:sp>
        <p:nvSpPr>
          <p:cNvPr id="5" name="TextBox 4">
            <a:extLst>
              <a:ext uri="{FF2B5EF4-FFF2-40B4-BE49-F238E27FC236}">
                <a16:creationId xmlns:a16="http://schemas.microsoft.com/office/drawing/2014/main" id="{993F3A90-1481-99DA-3332-7646A1ED5C65}"/>
              </a:ext>
            </a:extLst>
          </p:cNvPr>
          <p:cNvSpPr txBox="1"/>
          <p:nvPr/>
        </p:nvSpPr>
        <p:spPr>
          <a:xfrm>
            <a:off x="2777118" y="1306957"/>
            <a:ext cx="5957249" cy="923330"/>
          </a:xfrm>
          <a:prstGeom prst="rect">
            <a:avLst/>
          </a:prstGeom>
          <a:noFill/>
        </p:spPr>
        <p:txBody>
          <a:bodyPr wrap="square">
            <a:spAutoFit/>
          </a:bodyPr>
          <a:lstStyle/>
          <a:p>
            <a:r>
              <a:rPr lang="en-US" sz="1800" b="1" dirty="0">
                <a:latin typeface="Helvetica" pitchFamily="2" charset="0"/>
              </a:rPr>
              <a:t>Climate model experiment output in the form of </a:t>
            </a:r>
            <a:r>
              <a:rPr lang="en-US" sz="1800" b="1" dirty="0" err="1">
                <a:latin typeface="Helvetica" pitchFamily="2" charset="0"/>
              </a:rPr>
              <a:t>NetCDF</a:t>
            </a:r>
            <a:r>
              <a:rPr lang="en-US" sz="1800" b="1" dirty="0">
                <a:latin typeface="Helvetica" pitchFamily="2" charset="0"/>
              </a:rPr>
              <a:t> files, including results from the Coupled Model Intercomparison Project (CMIP)</a:t>
            </a:r>
            <a:endParaRPr lang="en-US" dirty="0"/>
          </a:p>
        </p:txBody>
      </p:sp>
    </p:spTree>
    <p:extLst>
      <p:ext uri="{BB962C8B-B14F-4D97-AF65-F5344CB8AC3E}">
        <p14:creationId xmlns:p14="http://schemas.microsoft.com/office/powerpoint/2010/main" val="291966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B0E338-B7A2-999C-AFE6-0F32F2F4F1C0}"/>
              </a:ext>
            </a:extLst>
          </p:cNvPr>
          <p:cNvSpPr txBox="1"/>
          <p:nvPr/>
        </p:nvSpPr>
        <p:spPr>
          <a:xfrm>
            <a:off x="643740" y="213643"/>
            <a:ext cx="7856519" cy="892552"/>
          </a:xfrm>
          <a:prstGeom prst="rect">
            <a:avLst/>
          </a:prstGeom>
          <a:solidFill>
            <a:schemeClr val="bg1"/>
          </a:solidFill>
          <a:ln>
            <a:noFill/>
          </a:ln>
        </p:spPr>
        <p:txBody>
          <a:bodyPr wrap="square">
            <a:spAutoFit/>
          </a:bodyPr>
          <a:lstStyle/>
          <a:p>
            <a:pPr algn="ctr"/>
            <a:r>
              <a:rPr lang="en-US" sz="2600" b="1" dirty="0">
                <a:latin typeface="Helvetica" pitchFamily="2" charset="0"/>
              </a:rPr>
              <a:t>What tools / datasets do I use in my research / daily workflow ?</a:t>
            </a:r>
          </a:p>
        </p:txBody>
      </p:sp>
      <p:pic>
        <p:nvPicPr>
          <p:cNvPr id="3" name="Picture 2" descr="A picture containing text, font, graphics, logo&#10;&#10;Description automatically generated">
            <a:extLst>
              <a:ext uri="{FF2B5EF4-FFF2-40B4-BE49-F238E27FC236}">
                <a16:creationId xmlns:a16="http://schemas.microsoft.com/office/drawing/2014/main" id="{EF360250-1C38-477E-67A6-AA6DA0AD932D}"/>
              </a:ext>
            </a:extLst>
          </p:cNvPr>
          <p:cNvPicPr>
            <a:picLocks noChangeAspect="1"/>
          </p:cNvPicPr>
          <p:nvPr/>
        </p:nvPicPr>
        <p:blipFill>
          <a:blip r:embed="rId2"/>
          <a:stretch>
            <a:fillRect/>
          </a:stretch>
        </p:blipFill>
        <p:spPr>
          <a:xfrm>
            <a:off x="1040501" y="1097934"/>
            <a:ext cx="1461452" cy="1224780"/>
          </a:xfrm>
          <a:prstGeom prst="roundRect">
            <a:avLst/>
          </a:prstGeom>
        </p:spPr>
      </p:pic>
      <p:sp>
        <p:nvSpPr>
          <p:cNvPr id="5" name="TextBox 4">
            <a:extLst>
              <a:ext uri="{FF2B5EF4-FFF2-40B4-BE49-F238E27FC236}">
                <a16:creationId xmlns:a16="http://schemas.microsoft.com/office/drawing/2014/main" id="{993F3A90-1481-99DA-3332-7646A1ED5C65}"/>
              </a:ext>
            </a:extLst>
          </p:cNvPr>
          <p:cNvSpPr txBox="1"/>
          <p:nvPr/>
        </p:nvSpPr>
        <p:spPr>
          <a:xfrm>
            <a:off x="2777118" y="1306957"/>
            <a:ext cx="5957249" cy="923330"/>
          </a:xfrm>
          <a:prstGeom prst="rect">
            <a:avLst/>
          </a:prstGeom>
          <a:noFill/>
        </p:spPr>
        <p:txBody>
          <a:bodyPr wrap="square">
            <a:spAutoFit/>
          </a:bodyPr>
          <a:lstStyle/>
          <a:p>
            <a:r>
              <a:rPr lang="en-US" sz="1800" b="1" dirty="0">
                <a:latin typeface="Helvetica" pitchFamily="2" charset="0"/>
              </a:rPr>
              <a:t>Climate model experiment output in the form of </a:t>
            </a:r>
            <a:r>
              <a:rPr lang="en-US" sz="1800" b="1" dirty="0" err="1">
                <a:latin typeface="Helvetica" pitchFamily="2" charset="0"/>
              </a:rPr>
              <a:t>NetCDF</a:t>
            </a:r>
            <a:r>
              <a:rPr lang="en-US" sz="1800" b="1" dirty="0">
                <a:latin typeface="Helvetica" pitchFamily="2" charset="0"/>
              </a:rPr>
              <a:t> files, including results from the Coupled Model Intercomparison Project (CMIP)</a:t>
            </a:r>
            <a:endParaRPr lang="en-US" dirty="0"/>
          </a:p>
        </p:txBody>
      </p:sp>
      <p:sp>
        <p:nvSpPr>
          <p:cNvPr id="6" name="TextBox 5">
            <a:extLst>
              <a:ext uri="{FF2B5EF4-FFF2-40B4-BE49-F238E27FC236}">
                <a16:creationId xmlns:a16="http://schemas.microsoft.com/office/drawing/2014/main" id="{5E7F84DE-958C-AD8A-28D9-914624FA45A8}"/>
              </a:ext>
            </a:extLst>
          </p:cNvPr>
          <p:cNvSpPr txBox="1"/>
          <p:nvPr/>
        </p:nvSpPr>
        <p:spPr>
          <a:xfrm>
            <a:off x="3813052" y="2902338"/>
            <a:ext cx="5164537" cy="646331"/>
          </a:xfrm>
          <a:prstGeom prst="rect">
            <a:avLst/>
          </a:prstGeom>
          <a:noFill/>
        </p:spPr>
        <p:txBody>
          <a:bodyPr wrap="square">
            <a:spAutoFit/>
          </a:bodyPr>
          <a:lstStyle/>
          <a:p>
            <a:r>
              <a:rPr lang="en-US" sz="1800" b="1" dirty="0">
                <a:latin typeface="Helvetica" pitchFamily="2" charset="0"/>
              </a:rPr>
              <a:t>Observational datasets: in-situ data, satellite, gridded-products</a:t>
            </a:r>
            <a:endParaRPr lang="en-US" dirty="0"/>
          </a:p>
        </p:txBody>
      </p:sp>
      <p:pic>
        <p:nvPicPr>
          <p:cNvPr id="21506" name="Picture 2" descr="Hyperspectral Radiometry on Biogeochemical-Argo Floats: A Bright  Perspective for Phytoplankton Diversity | Oceanography">
            <a:extLst>
              <a:ext uri="{FF2B5EF4-FFF2-40B4-BE49-F238E27FC236}">
                <a16:creationId xmlns:a16="http://schemas.microsoft.com/office/drawing/2014/main" id="{06209983-8551-2447-9C1D-7ABF95A9C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2613114"/>
            <a:ext cx="1463762" cy="1224780"/>
          </a:xfrm>
          <a:prstGeom prst="roundRect">
            <a:avLst/>
          </a:prstGeom>
          <a:noFill/>
          <a:extLst>
            <a:ext uri="{909E8E84-426E-40DD-AFC4-6F175D3DCCD1}">
              <a14:hiddenFill xmlns:a14="http://schemas.microsoft.com/office/drawing/2010/main">
                <a:solidFill>
                  <a:srgbClr val="FFFFFF"/>
                </a:solidFill>
              </a14:hiddenFill>
            </a:ext>
          </a:extLst>
        </p:spPr>
      </p:pic>
      <p:pic>
        <p:nvPicPr>
          <p:cNvPr id="21508" name="Picture 4" descr="NASA To Launch 4 Earth Science Missions in 2022 | NASA">
            <a:extLst>
              <a:ext uri="{FF2B5EF4-FFF2-40B4-BE49-F238E27FC236}">
                <a16:creationId xmlns:a16="http://schemas.microsoft.com/office/drawing/2014/main" id="{6A3C998B-297B-72F5-F568-A07CE228B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697" y="2665322"/>
            <a:ext cx="2011783" cy="113162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78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F3D68-A0AA-AD37-057B-695ED77102FC}"/>
              </a:ext>
            </a:extLst>
          </p:cNvPr>
          <p:cNvSpPr/>
          <p:nvPr/>
        </p:nvSpPr>
        <p:spPr>
          <a:xfrm>
            <a:off x="262137" y="5441532"/>
            <a:ext cx="2015512" cy="7687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B0E338-B7A2-999C-AFE6-0F32F2F4F1C0}"/>
              </a:ext>
            </a:extLst>
          </p:cNvPr>
          <p:cNvSpPr txBox="1"/>
          <p:nvPr/>
        </p:nvSpPr>
        <p:spPr>
          <a:xfrm>
            <a:off x="643740" y="213643"/>
            <a:ext cx="7856519" cy="892552"/>
          </a:xfrm>
          <a:prstGeom prst="rect">
            <a:avLst/>
          </a:prstGeom>
          <a:solidFill>
            <a:schemeClr val="bg1"/>
          </a:solidFill>
          <a:ln>
            <a:noFill/>
          </a:ln>
        </p:spPr>
        <p:txBody>
          <a:bodyPr wrap="square">
            <a:spAutoFit/>
          </a:bodyPr>
          <a:lstStyle/>
          <a:p>
            <a:pPr algn="ctr"/>
            <a:r>
              <a:rPr lang="en-US" sz="2600" b="1" dirty="0">
                <a:latin typeface="Helvetica" pitchFamily="2" charset="0"/>
              </a:rPr>
              <a:t>What tools / datasets do I use in my research / daily workflow ?</a:t>
            </a:r>
          </a:p>
        </p:txBody>
      </p:sp>
      <p:pic>
        <p:nvPicPr>
          <p:cNvPr id="3" name="Picture 2" descr="A picture containing text, font, graphics, logo&#10;&#10;Description automatically generated">
            <a:extLst>
              <a:ext uri="{FF2B5EF4-FFF2-40B4-BE49-F238E27FC236}">
                <a16:creationId xmlns:a16="http://schemas.microsoft.com/office/drawing/2014/main" id="{EF360250-1C38-477E-67A6-AA6DA0AD932D}"/>
              </a:ext>
            </a:extLst>
          </p:cNvPr>
          <p:cNvPicPr>
            <a:picLocks noChangeAspect="1"/>
          </p:cNvPicPr>
          <p:nvPr/>
        </p:nvPicPr>
        <p:blipFill>
          <a:blip r:embed="rId2"/>
          <a:stretch>
            <a:fillRect/>
          </a:stretch>
        </p:blipFill>
        <p:spPr>
          <a:xfrm>
            <a:off x="1040501" y="1097934"/>
            <a:ext cx="1461452" cy="1224780"/>
          </a:xfrm>
          <a:prstGeom prst="roundRect">
            <a:avLst/>
          </a:prstGeom>
        </p:spPr>
      </p:pic>
      <p:sp>
        <p:nvSpPr>
          <p:cNvPr id="5" name="TextBox 4">
            <a:extLst>
              <a:ext uri="{FF2B5EF4-FFF2-40B4-BE49-F238E27FC236}">
                <a16:creationId xmlns:a16="http://schemas.microsoft.com/office/drawing/2014/main" id="{993F3A90-1481-99DA-3332-7646A1ED5C65}"/>
              </a:ext>
            </a:extLst>
          </p:cNvPr>
          <p:cNvSpPr txBox="1"/>
          <p:nvPr/>
        </p:nvSpPr>
        <p:spPr>
          <a:xfrm>
            <a:off x="2777118" y="1306957"/>
            <a:ext cx="5957249" cy="923330"/>
          </a:xfrm>
          <a:prstGeom prst="rect">
            <a:avLst/>
          </a:prstGeom>
          <a:noFill/>
        </p:spPr>
        <p:txBody>
          <a:bodyPr wrap="square">
            <a:spAutoFit/>
          </a:bodyPr>
          <a:lstStyle/>
          <a:p>
            <a:r>
              <a:rPr lang="en-US" sz="1800" b="1" dirty="0">
                <a:latin typeface="Helvetica" pitchFamily="2" charset="0"/>
              </a:rPr>
              <a:t>Climate model experiment output in the form of </a:t>
            </a:r>
            <a:r>
              <a:rPr lang="en-US" sz="1800" b="1" dirty="0" err="1">
                <a:latin typeface="Helvetica" pitchFamily="2" charset="0"/>
              </a:rPr>
              <a:t>NetCDF</a:t>
            </a:r>
            <a:r>
              <a:rPr lang="en-US" sz="1800" b="1" dirty="0">
                <a:latin typeface="Helvetica" pitchFamily="2" charset="0"/>
              </a:rPr>
              <a:t> files, including results from the Coupled Model Intercomparison Project (CMIP)</a:t>
            </a:r>
            <a:endParaRPr lang="en-US" dirty="0"/>
          </a:p>
        </p:txBody>
      </p:sp>
      <p:sp>
        <p:nvSpPr>
          <p:cNvPr id="6" name="TextBox 5">
            <a:extLst>
              <a:ext uri="{FF2B5EF4-FFF2-40B4-BE49-F238E27FC236}">
                <a16:creationId xmlns:a16="http://schemas.microsoft.com/office/drawing/2014/main" id="{5E7F84DE-958C-AD8A-28D9-914624FA45A8}"/>
              </a:ext>
            </a:extLst>
          </p:cNvPr>
          <p:cNvSpPr txBox="1"/>
          <p:nvPr/>
        </p:nvSpPr>
        <p:spPr>
          <a:xfrm>
            <a:off x="3813052" y="2902338"/>
            <a:ext cx="5164537" cy="646331"/>
          </a:xfrm>
          <a:prstGeom prst="rect">
            <a:avLst/>
          </a:prstGeom>
          <a:noFill/>
        </p:spPr>
        <p:txBody>
          <a:bodyPr wrap="square">
            <a:spAutoFit/>
          </a:bodyPr>
          <a:lstStyle/>
          <a:p>
            <a:r>
              <a:rPr lang="en-US" sz="1800" b="1" dirty="0">
                <a:latin typeface="Helvetica" pitchFamily="2" charset="0"/>
              </a:rPr>
              <a:t>Observational datasets: in-situ data, satellite, gridded-products</a:t>
            </a:r>
            <a:endParaRPr lang="en-US" dirty="0"/>
          </a:p>
        </p:txBody>
      </p:sp>
      <p:pic>
        <p:nvPicPr>
          <p:cNvPr id="21506" name="Picture 2" descr="Hyperspectral Radiometry on Biogeochemical-Argo Floats: A Bright  Perspective for Phytoplankton Diversity | Oceanography">
            <a:extLst>
              <a:ext uri="{FF2B5EF4-FFF2-40B4-BE49-F238E27FC236}">
                <a16:creationId xmlns:a16="http://schemas.microsoft.com/office/drawing/2014/main" id="{06209983-8551-2447-9C1D-7ABF95A9C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2613114"/>
            <a:ext cx="1463762" cy="1224780"/>
          </a:xfrm>
          <a:prstGeom prst="roundRect">
            <a:avLst/>
          </a:prstGeom>
          <a:noFill/>
          <a:extLst>
            <a:ext uri="{909E8E84-426E-40DD-AFC4-6F175D3DCCD1}">
              <a14:hiddenFill xmlns:a14="http://schemas.microsoft.com/office/drawing/2010/main">
                <a:solidFill>
                  <a:srgbClr val="FFFFFF"/>
                </a:solidFill>
              </a14:hiddenFill>
            </a:ext>
          </a:extLst>
        </p:spPr>
      </p:pic>
      <p:pic>
        <p:nvPicPr>
          <p:cNvPr id="21508" name="Picture 4" descr="NASA To Launch 4 Earth Science Missions in 2022 | NASA">
            <a:extLst>
              <a:ext uri="{FF2B5EF4-FFF2-40B4-BE49-F238E27FC236}">
                <a16:creationId xmlns:a16="http://schemas.microsoft.com/office/drawing/2014/main" id="{6A3C998B-297B-72F5-F568-A07CE228B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697" y="2665322"/>
            <a:ext cx="2011783" cy="1131628"/>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23C6EE6-DC47-0D9D-A318-76FEBD9554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408" r="18148"/>
          <a:stretch/>
        </p:blipFill>
        <p:spPr bwMode="auto">
          <a:xfrm>
            <a:off x="247893" y="4202371"/>
            <a:ext cx="1134281" cy="98385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8933FE26-51CD-9006-239B-D6BD68851F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45" r="49897"/>
          <a:stretch/>
        </p:blipFill>
        <p:spPr bwMode="auto">
          <a:xfrm>
            <a:off x="1470139" y="4202372"/>
            <a:ext cx="1034203" cy="98385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2" descr="xarray - NumFOCUS">
            <a:extLst>
              <a:ext uri="{FF2B5EF4-FFF2-40B4-BE49-F238E27FC236}">
                <a16:creationId xmlns:a16="http://schemas.microsoft.com/office/drawing/2014/main" id="{7591CAFD-49AA-09A0-EAA2-AE9965743E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08" y="4202372"/>
            <a:ext cx="983854" cy="98385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510" name="Picture 6" descr="Dask joins NumFOCUS Sponsored Projects - NumFOCUS">
            <a:extLst>
              <a:ext uri="{FF2B5EF4-FFF2-40B4-BE49-F238E27FC236}">
                <a16:creationId xmlns:a16="http://schemas.microsoft.com/office/drawing/2014/main" id="{22C33DFF-B270-B3E0-C2E6-5293F801C4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4128" y="4202371"/>
            <a:ext cx="983854" cy="98385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512" name="Picture 8" descr="xgcm: General Circulation Model Postprocessing with xarray — xgcm v0.8  documentation">
            <a:extLst>
              <a:ext uri="{FF2B5EF4-FFF2-40B4-BE49-F238E27FC236}">
                <a16:creationId xmlns:a16="http://schemas.microsoft.com/office/drawing/2014/main" id="{788447D6-3331-40A2-27CE-256FA773FE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893" y="5464630"/>
            <a:ext cx="2015512" cy="74567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7212967-94A4-F0C4-21CA-1F9BB8363A73}"/>
              </a:ext>
            </a:extLst>
          </p:cNvPr>
          <p:cNvSpPr txBox="1"/>
          <p:nvPr/>
        </p:nvSpPr>
        <p:spPr>
          <a:xfrm>
            <a:off x="2617708" y="5563970"/>
            <a:ext cx="2189918" cy="646330"/>
          </a:xfrm>
          <a:prstGeom prst="rect">
            <a:avLst/>
          </a:prstGeom>
          <a:noFill/>
        </p:spPr>
        <p:txBody>
          <a:bodyPr wrap="square">
            <a:spAutoFit/>
          </a:bodyPr>
          <a:lstStyle/>
          <a:p>
            <a:r>
              <a:rPr lang="en-US" b="1" dirty="0">
                <a:latin typeface="Helvetica" pitchFamily="2" charset="0"/>
              </a:rPr>
              <a:t>Open-source Python packages</a:t>
            </a:r>
            <a:endParaRPr lang="en-US" dirty="0"/>
          </a:p>
        </p:txBody>
      </p:sp>
      <p:cxnSp>
        <p:nvCxnSpPr>
          <p:cNvPr id="15" name="Straight Connector 14">
            <a:extLst>
              <a:ext uri="{FF2B5EF4-FFF2-40B4-BE49-F238E27FC236}">
                <a16:creationId xmlns:a16="http://schemas.microsoft.com/office/drawing/2014/main" id="{50D8212A-8E51-AE40-B707-F6A1C31E453F}"/>
              </a:ext>
            </a:extLst>
          </p:cNvPr>
          <p:cNvCxnSpPr>
            <a:stCxn id="12" idx="1"/>
            <a:endCxn id="11" idx="3"/>
          </p:cNvCxnSpPr>
          <p:nvPr/>
        </p:nvCxnSpPr>
        <p:spPr>
          <a:xfrm flipH="1" flipV="1">
            <a:off x="2277649" y="5825916"/>
            <a:ext cx="340059" cy="612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7AC5680-BF3C-96B6-D333-56851D77B22C}"/>
              </a:ext>
            </a:extLst>
          </p:cNvPr>
          <p:cNvCxnSpPr>
            <a:cxnSpLocks/>
          </p:cNvCxnSpPr>
          <p:nvPr/>
        </p:nvCxnSpPr>
        <p:spPr>
          <a:xfrm flipV="1">
            <a:off x="4156055" y="5213516"/>
            <a:ext cx="491927" cy="3828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868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F3D68-A0AA-AD37-057B-695ED77102FC}"/>
              </a:ext>
            </a:extLst>
          </p:cNvPr>
          <p:cNvSpPr/>
          <p:nvPr/>
        </p:nvSpPr>
        <p:spPr>
          <a:xfrm>
            <a:off x="262137" y="5441532"/>
            <a:ext cx="2015512" cy="7687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B0E338-B7A2-999C-AFE6-0F32F2F4F1C0}"/>
              </a:ext>
            </a:extLst>
          </p:cNvPr>
          <p:cNvSpPr txBox="1"/>
          <p:nvPr/>
        </p:nvSpPr>
        <p:spPr>
          <a:xfrm>
            <a:off x="643740" y="213643"/>
            <a:ext cx="7856519" cy="892552"/>
          </a:xfrm>
          <a:prstGeom prst="rect">
            <a:avLst/>
          </a:prstGeom>
          <a:solidFill>
            <a:schemeClr val="bg1"/>
          </a:solidFill>
          <a:ln>
            <a:noFill/>
          </a:ln>
        </p:spPr>
        <p:txBody>
          <a:bodyPr wrap="square">
            <a:spAutoFit/>
          </a:bodyPr>
          <a:lstStyle/>
          <a:p>
            <a:pPr algn="ctr"/>
            <a:r>
              <a:rPr lang="en-US" sz="2600" b="1" dirty="0">
                <a:latin typeface="Helvetica" pitchFamily="2" charset="0"/>
              </a:rPr>
              <a:t>What tools / datasets do I use in my research / daily workflow ?</a:t>
            </a:r>
          </a:p>
        </p:txBody>
      </p:sp>
      <p:pic>
        <p:nvPicPr>
          <p:cNvPr id="3" name="Picture 2" descr="A picture containing text, font, graphics, logo&#10;&#10;Description automatically generated">
            <a:extLst>
              <a:ext uri="{FF2B5EF4-FFF2-40B4-BE49-F238E27FC236}">
                <a16:creationId xmlns:a16="http://schemas.microsoft.com/office/drawing/2014/main" id="{EF360250-1C38-477E-67A6-AA6DA0AD932D}"/>
              </a:ext>
            </a:extLst>
          </p:cNvPr>
          <p:cNvPicPr>
            <a:picLocks noChangeAspect="1"/>
          </p:cNvPicPr>
          <p:nvPr/>
        </p:nvPicPr>
        <p:blipFill>
          <a:blip r:embed="rId2"/>
          <a:stretch>
            <a:fillRect/>
          </a:stretch>
        </p:blipFill>
        <p:spPr>
          <a:xfrm>
            <a:off x="1040501" y="1097934"/>
            <a:ext cx="1461452" cy="1224780"/>
          </a:xfrm>
          <a:prstGeom prst="roundRect">
            <a:avLst/>
          </a:prstGeom>
        </p:spPr>
      </p:pic>
      <p:sp>
        <p:nvSpPr>
          <p:cNvPr id="5" name="TextBox 4">
            <a:extLst>
              <a:ext uri="{FF2B5EF4-FFF2-40B4-BE49-F238E27FC236}">
                <a16:creationId xmlns:a16="http://schemas.microsoft.com/office/drawing/2014/main" id="{993F3A90-1481-99DA-3332-7646A1ED5C65}"/>
              </a:ext>
            </a:extLst>
          </p:cNvPr>
          <p:cNvSpPr txBox="1"/>
          <p:nvPr/>
        </p:nvSpPr>
        <p:spPr>
          <a:xfrm>
            <a:off x="2777118" y="1306957"/>
            <a:ext cx="5957249" cy="923330"/>
          </a:xfrm>
          <a:prstGeom prst="rect">
            <a:avLst/>
          </a:prstGeom>
          <a:noFill/>
        </p:spPr>
        <p:txBody>
          <a:bodyPr wrap="square">
            <a:spAutoFit/>
          </a:bodyPr>
          <a:lstStyle/>
          <a:p>
            <a:r>
              <a:rPr lang="en-US" sz="1800" b="1" dirty="0">
                <a:latin typeface="Helvetica" pitchFamily="2" charset="0"/>
              </a:rPr>
              <a:t>Climate model experiment output in the form of </a:t>
            </a:r>
            <a:r>
              <a:rPr lang="en-US" sz="1800" b="1" dirty="0" err="1">
                <a:latin typeface="Helvetica" pitchFamily="2" charset="0"/>
              </a:rPr>
              <a:t>NetCDF</a:t>
            </a:r>
            <a:r>
              <a:rPr lang="en-US" sz="1800" b="1" dirty="0">
                <a:latin typeface="Helvetica" pitchFamily="2" charset="0"/>
              </a:rPr>
              <a:t> files, including results from the Coupled Model Intercomparison Project (CMIP)</a:t>
            </a:r>
            <a:endParaRPr lang="en-US" dirty="0"/>
          </a:p>
        </p:txBody>
      </p:sp>
      <p:sp>
        <p:nvSpPr>
          <p:cNvPr id="6" name="TextBox 5">
            <a:extLst>
              <a:ext uri="{FF2B5EF4-FFF2-40B4-BE49-F238E27FC236}">
                <a16:creationId xmlns:a16="http://schemas.microsoft.com/office/drawing/2014/main" id="{5E7F84DE-958C-AD8A-28D9-914624FA45A8}"/>
              </a:ext>
            </a:extLst>
          </p:cNvPr>
          <p:cNvSpPr txBox="1"/>
          <p:nvPr/>
        </p:nvSpPr>
        <p:spPr>
          <a:xfrm>
            <a:off x="3813052" y="2902338"/>
            <a:ext cx="5164537" cy="646331"/>
          </a:xfrm>
          <a:prstGeom prst="rect">
            <a:avLst/>
          </a:prstGeom>
          <a:noFill/>
        </p:spPr>
        <p:txBody>
          <a:bodyPr wrap="square">
            <a:spAutoFit/>
          </a:bodyPr>
          <a:lstStyle/>
          <a:p>
            <a:r>
              <a:rPr lang="en-US" sz="1800" b="1" dirty="0">
                <a:latin typeface="Helvetica" pitchFamily="2" charset="0"/>
              </a:rPr>
              <a:t>Observational datasets: in-situ data, satellite, gridded-products</a:t>
            </a:r>
            <a:endParaRPr lang="en-US" dirty="0"/>
          </a:p>
        </p:txBody>
      </p:sp>
      <p:pic>
        <p:nvPicPr>
          <p:cNvPr id="21506" name="Picture 2" descr="Hyperspectral Radiometry on Biogeochemical-Argo Floats: A Bright  Perspective for Phytoplankton Diversity | Oceanography">
            <a:extLst>
              <a:ext uri="{FF2B5EF4-FFF2-40B4-BE49-F238E27FC236}">
                <a16:creationId xmlns:a16="http://schemas.microsoft.com/office/drawing/2014/main" id="{06209983-8551-2447-9C1D-7ABF95A9C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2613114"/>
            <a:ext cx="1463762" cy="1224780"/>
          </a:xfrm>
          <a:prstGeom prst="roundRect">
            <a:avLst/>
          </a:prstGeom>
          <a:noFill/>
          <a:extLst>
            <a:ext uri="{909E8E84-426E-40DD-AFC4-6F175D3DCCD1}">
              <a14:hiddenFill xmlns:a14="http://schemas.microsoft.com/office/drawing/2010/main">
                <a:solidFill>
                  <a:srgbClr val="FFFFFF"/>
                </a:solidFill>
              </a14:hiddenFill>
            </a:ext>
          </a:extLst>
        </p:spPr>
      </p:pic>
      <p:pic>
        <p:nvPicPr>
          <p:cNvPr id="21508" name="Picture 4" descr="NASA To Launch 4 Earth Science Missions in 2022 | NASA">
            <a:extLst>
              <a:ext uri="{FF2B5EF4-FFF2-40B4-BE49-F238E27FC236}">
                <a16:creationId xmlns:a16="http://schemas.microsoft.com/office/drawing/2014/main" id="{6A3C998B-297B-72F5-F568-A07CE228B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697" y="2665322"/>
            <a:ext cx="2011783" cy="1131628"/>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23C6EE6-DC47-0D9D-A318-76FEBD9554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408" r="18148"/>
          <a:stretch/>
        </p:blipFill>
        <p:spPr bwMode="auto">
          <a:xfrm>
            <a:off x="247893" y="4202371"/>
            <a:ext cx="1134281" cy="98385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8933FE26-51CD-9006-239B-D6BD68851F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45" r="49897"/>
          <a:stretch/>
        </p:blipFill>
        <p:spPr bwMode="auto">
          <a:xfrm>
            <a:off x="1470139" y="4202372"/>
            <a:ext cx="1034203" cy="98385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2" descr="xarray - NumFOCUS">
            <a:extLst>
              <a:ext uri="{FF2B5EF4-FFF2-40B4-BE49-F238E27FC236}">
                <a16:creationId xmlns:a16="http://schemas.microsoft.com/office/drawing/2014/main" id="{7591CAFD-49AA-09A0-EAA2-AE9965743E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08" y="4202372"/>
            <a:ext cx="983854" cy="98385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510" name="Picture 6" descr="Dask joins NumFOCUS Sponsored Projects - NumFOCUS">
            <a:extLst>
              <a:ext uri="{FF2B5EF4-FFF2-40B4-BE49-F238E27FC236}">
                <a16:creationId xmlns:a16="http://schemas.microsoft.com/office/drawing/2014/main" id="{22C33DFF-B270-B3E0-C2E6-5293F801C4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4128" y="4202371"/>
            <a:ext cx="983854" cy="98385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512" name="Picture 8" descr="xgcm: General Circulation Model Postprocessing with xarray — xgcm v0.8  documentation">
            <a:extLst>
              <a:ext uri="{FF2B5EF4-FFF2-40B4-BE49-F238E27FC236}">
                <a16:creationId xmlns:a16="http://schemas.microsoft.com/office/drawing/2014/main" id="{788447D6-3331-40A2-27CE-256FA773FE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893" y="5464630"/>
            <a:ext cx="2015512" cy="745670"/>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GitHub changes its compromised SSH key">
            <a:extLst>
              <a:ext uri="{FF2B5EF4-FFF2-40B4-BE49-F238E27FC236}">
                <a16:creationId xmlns:a16="http://schemas.microsoft.com/office/drawing/2014/main" id="{AF4E7E64-F858-3CBD-5B04-44C5296A9F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9660" y="4136604"/>
            <a:ext cx="1982913" cy="111538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7212967-94A4-F0C4-21CA-1F9BB8363A73}"/>
              </a:ext>
            </a:extLst>
          </p:cNvPr>
          <p:cNvSpPr txBox="1"/>
          <p:nvPr/>
        </p:nvSpPr>
        <p:spPr>
          <a:xfrm>
            <a:off x="2617708" y="5563970"/>
            <a:ext cx="2189918" cy="646330"/>
          </a:xfrm>
          <a:prstGeom prst="rect">
            <a:avLst/>
          </a:prstGeom>
          <a:noFill/>
        </p:spPr>
        <p:txBody>
          <a:bodyPr wrap="square">
            <a:spAutoFit/>
          </a:bodyPr>
          <a:lstStyle/>
          <a:p>
            <a:r>
              <a:rPr lang="en-US" b="1" dirty="0">
                <a:latin typeface="Helvetica" pitchFamily="2" charset="0"/>
              </a:rPr>
              <a:t>Open-source Python packages</a:t>
            </a:r>
            <a:endParaRPr lang="en-US" dirty="0"/>
          </a:p>
        </p:txBody>
      </p:sp>
      <p:sp>
        <p:nvSpPr>
          <p:cNvPr id="13" name="TextBox 12">
            <a:extLst>
              <a:ext uri="{FF2B5EF4-FFF2-40B4-BE49-F238E27FC236}">
                <a16:creationId xmlns:a16="http://schemas.microsoft.com/office/drawing/2014/main" id="{733F3BC8-882F-B141-50A4-B588B77CD777}"/>
              </a:ext>
            </a:extLst>
          </p:cNvPr>
          <p:cNvSpPr txBox="1"/>
          <p:nvPr/>
        </p:nvSpPr>
        <p:spPr>
          <a:xfrm>
            <a:off x="5501248" y="5586432"/>
            <a:ext cx="3394859" cy="646331"/>
          </a:xfrm>
          <a:prstGeom prst="rect">
            <a:avLst/>
          </a:prstGeom>
          <a:noFill/>
        </p:spPr>
        <p:txBody>
          <a:bodyPr wrap="square">
            <a:spAutoFit/>
          </a:bodyPr>
          <a:lstStyle/>
          <a:p>
            <a:r>
              <a:rPr lang="en-US" b="1" dirty="0">
                <a:latin typeface="Helvetica" pitchFamily="2" charset="0"/>
              </a:rPr>
              <a:t>Version control and </a:t>
            </a:r>
            <a:r>
              <a:rPr lang="en-US" b="1" dirty="0">
                <a:solidFill>
                  <a:srgbClr val="00B0F0"/>
                </a:solidFill>
                <a:latin typeface="Helvetica" pitchFamily="2" charset="0"/>
              </a:rPr>
              <a:t>open reproducible science</a:t>
            </a:r>
            <a:r>
              <a:rPr lang="en-US" b="1" dirty="0">
                <a:latin typeface="Helvetica" pitchFamily="2" charset="0"/>
              </a:rPr>
              <a:t>!</a:t>
            </a:r>
            <a:endParaRPr lang="en-US" dirty="0"/>
          </a:p>
        </p:txBody>
      </p:sp>
      <p:cxnSp>
        <p:nvCxnSpPr>
          <p:cNvPr id="15" name="Straight Connector 14">
            <a:extLst>
              <a:ext uri="{FF2B5EF4-FFF2-40B4-BE49-F238E27FC236}">
                <a16:creationId xmlns:a16="http://schemas.microsoft.com/office/drawing/2014/main" id="{50D8212A-8E51-AE40-B707-F6A1C31E453F}"/>
              </a:ext>
            </a:extLst>
          </p:cNvPr>
          <p:cNvCxnSpPr>
            <a:stCxn id="12" idx="1"/>
            <a:endCxn id="11" idx="3"/>
          </p:cNvCxnSpPr>
          <p:nvPr/>
        </p:nvCxnSpPr>
        <p:spPr>
          <a:xfrm flipH="1" flipV="1">
            <a:off x="2277649" y="5825916"/>
            <a:ext cx="340059" cy="612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7AC5680-BF3C-96B6-D333-56851D77B22C}"/>
              </a:ext>
            </a:extLst>
          </p:cNvPr>
          <p:cNvCxnSpPr>
            <a:cxnSpLocks/>
          </p:cNvCxnSpPr>
          <p:nvPr/>
        </p:nvCxnSpPr>
        <p:spPr>
          <a:xfrm flipV="1">
            <a:off x="4156055" y="5213516"/>
            <a:ext cx="491927" cy="3828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0A9D1D-CB1B-616C-A8FB-EFB61C103100}"/>
              </a:ext>
            </a:extLst>
          </p:cNvPr>
          <p:cNvCxnSpPr>
            <a:cxnSpLocks/>
          </p:cNvCxnSpPr>
          <p:nvPr/>
        </p:nvCxnSpPr>
        <p:spPr>
          <a:xfrm flipV="1">
            <a:off x="6526388" y="5262250"/>
            <a:ext cx="491927" cy="3828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116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What is a PSA? -- Top Hollywood Acting Coach | Kid's Top ...">
            <a:extLst>
              <a:ext uri="{FF2B5EF4-FFF2-40B4-BE49-F238E27FC236}">
                <a16:creationId xmlns:a16="http://schemas.microsoft.com/office/drawing/2014/main" id="{345AF66C-ADCD-44B6-30F4-D010F75EA5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9301"/>
            <a:ext cx="2149475" cy="2015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144301-BEB7-BB4D-1E47-84B3695DBE69}"/>
              </a:ext>
            </a:extLst>
          </p:cNvPr>
          <p:cNvSpPr txBox="1"/>
          <p:nvPr/>
        </p:nvSpPr>
        <p:spPr>
          <a:xfrm>
            <a:off x="1660525" y="48399"/>
            <a:ext cx="5822950" cy="461665"/>
          </a:xfrm>
          <a:prstGeom prst="rect">
            <a:avLst/>
          </a:prstGeom>
          <a:noFill/>
        </p:spPr>
        <p:txBody>
          <a:bodyPr wrap="square">
            <a:spAutoFit/>
          </a:bodyPr>
          <a:lstStyle/>
          <a:p>
            <a:pPr algn="ct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Why do I want to teach this course?</a:t>
            </a:r>
          </a:p>
        </p:txBody>
      </p:sp>
      <p:sp>
        <p:nvSpPr>
          <p:cNvPr id="6" name="TextBox 5">
            <a:extLst>
              <a:ext uri="{FF2B5EF4-FFF2-40B4-BE49-F238E27FC236}">
                <a16:creationId xmlns:a16="http://schemas.microsoft.com/office/drawing/2014/main" id="{AA177004-DC55-C419-B32F-93AB60111CBD}"/>
              </a:ext>
            </a:extLst>
          </p:cNvPr>
          <p:cNvSpPr txBox="1"/>
          <p:nvPr/>
        </p:nvSpPr>
        <p:spPr>
          <a:xfrm>
            <a:off x="2184401" y="749301"/>
            <a:ext cx="6959599" cy="3785652"/>
          </a:xfrm>
          <a:prstGeom prst="rect">
            <a:avLst/>
          </a:prstGeom>
          <a:noFill/>
        </p:spPr>
        <p:txBody>
          <a:bodyPr wrap="square">
            <a:spAutoFit/>
          </a:bodyPr>
          <a:lstStyle/>
          <a:p>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Since the industrial revolution (~1850), </a:t>
            </a: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human activities </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have been increasing the concentration of </a:t>
            </a: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greenhouse gases </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(CO</a:t>
            </a:r>
            <a:r>
              <a:rPr lang="en-US" sz="2000"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and others) in Earth’s atmosphere. </a:t>
            </a:r>
          </a:p>
          <a:p>
            <a:endPar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These gases act to </a:t>
            </a: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reduce the outgoing infrared (longwave) radiation </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and thus create a </a:t>
            </a: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global energy </a:t>
            </a:r>
            <a:r>
              <a:rPr lang="en-US" sz="2000" b="1" u="sng"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imbalance</a:t>
            </a: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where the Energy coming into the climate system is GREATER than the energy leaving the system</a:t>
            </a:r>
            <a:r>
              <a:rPr lang="en-US" sz="2000" u="sng"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(Energy</a:t>
            </a:r>
            <a:r>
              <a:rPr lang="en-US" sz="2000" b="1"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&gt; Energy</a:t>
            </a:r>
            <a:r>
              <a:rPr lang="en-US" sz="2000" b="1"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out</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dirty="0">
                <a:latin typeface="Helvetica Neue" panose="02000503000000020004" pitchFamily="2" charset="0"/>
                <a:ea typeface="Helvetica Neue" panose="02000503000000020004" pitchFamily="2" charset="0"/>
                <a:cs typeface="Helvetica Neue" panose="02000503000000020004" pitchFamily="2" charset="0"/>
              </a:rPr>
              <a:t>.</a:t>
            </a:r>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As a result, the </a:t>
            </a: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amount of energy trapped on our planet in the form of heat is increasing.</a:t>
            </a:r>
          </a:p>
        </p:txBody>
      </p:sp>
      <p:pic>
        <p:nvPicPr>
          <p:cNvPr id="24" name="Picture 23" descr="A picture containing text, screenshot, line, plot&#10;&#10;Description automatically generated">
            <a:extLst>
              <a:ext uri="{FF2B5EF4-FFF2-40B4-BE49-F238E27FC236}">
                <a16:creationId xmlns:a16="http://schemas.microsoft.com/office/drawing/2014/main" id="{DA44472B-C317-F6F1-119A-5D3A500348FF}"/>
              </a:ext>
            </a:extLst>
          </p:cNvPr>
          <p:cNvPicPr>
            <a:picLocks noChangeAspect="1"/>
          </p:cNvPicPr>
          <p:nvPr/>
        </p:nvPicPr>
        <p:blipFill>
          <a:blip r:embed="rId3"/>
          <a:stretch>
            <a:fillRect/>
          </a:stretch>
        </p:blipFill>
        <p:spPr>
          <a:xfrm>
            <a:off x="927100" y="8167244"/>
            <a:ext cx="7772400" cy="4110492"/>
          </a:xfrm>
          <a:prstGeom prst="rect">
            <a:avLst/>
          </a:prstGeom>
        </p:spPr>
      </p:pic>
      <p:sp>
        <p:nvSpPr>
          <p:cNvPr id="25" name="Rectangle 24">
            <a:extLst>
              <a:ext uri="{FF2B5EF4-FFF2-40B4-BE49-F238E27FC236}">
                <a16:creationId xmlns:a16="http://schemas.microsoft.com/office/drawing/2014/main" id="{AC95AAA2-79FD-A9FC-54DD-E73DA43EF3E3}"/>
              </a:ext>
            </a:extLst>
          </p:cNvPr>
          <p:cNvSpPr/>
          <p:nvPr/>
        </p:nvSpPr>
        <p:spPr>
          <a:xfrm>
            <a:off x="2184401" y="3836453"/>
            <a:ext cx="6781799" cy="67415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400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144301-BEB7-BB4D-1E47-84B3695DBE69}"/>
              </a:ext>
            </a:extLst>
          </p:cNvPr>
          <p:cNvSpPr txBox="1"/>
          <p:nvPr/>
        </p:nvSpPr>
        <p:spPr>
          <a:xfrm>
            <a:off x="1660525" y="48399"/>
            <a:ext cx="5822950" cy="461665"/>
          </a:xfrm>
          <a:prstGeom prst="rect">
            <a:avLst/>
          </a:prstGeom>
          <a:noFill/>
        </p:spPr>
        <p:txBody>
          <a:bodyPr wrap="square">
            <a:spAutoFit/>
          </a:bodyPr>
          <a:lstStyle/>
          <a:p>
            <a:pPr algn="ct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Why do I want to teach this course?</a:t>
            </a:r>
          </a:p>
        </p:txBody>
      </p:sp>
      <p:pic>
        <p:nvPicPr>
          <p:cNvPr id="5" name="Picture 4" descr="A picture containing text, font, line, plot&#10;&#10;Description automatically generated">
            <a:extLst>
              <a:ext uri="{FF2B5EF4-FFF2-40B4-BE49-F238E27FC236}">
                <a16:creationId xmlns:a16="http://schemas.microsoft.com/office/drawing/2014/main" id="{58A2A75E-DB62-C0DF-67EA-93DA9CB8B3AD}"/>
              </a:ext>
            </a:extLst>
          </p:cNvPr>
          <p:cNvPicPr>
            <a:picLocks noChangeAspect="1"/>
          </p:cNvPicPr>
          <p:nvPr/>
        </p:nvPicPr>
        <p:blipFill>
          <a:blip r:embed="rId2"/>
          <a:stretch>
            <a:fillRect/>
          </a:stretch>
        </p:blipFill>
        <p:spPr>
          <a:xfrm>
            <a:off x="128270" y="1769915"/>
            <a:ext cx="8887460" cy="4904451"/>
          </a:xfrm>
          <a:prstGeom prst="rect">
            <a:avLst/>
          </a:prstGeom>
          <a:ln>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AA177004-DC55-C419-B32F-93AB60111CBD}"/>
              </a:ext>
            </a:extLst>
          </p:cNvPr>
          <p:cNvSpPr txBox="1"/>
          <p:nvPr/>
        </p:nvSpPr>
        <p:spPr>
          <a:xfrm>
            <a:off x="64135" y="578516"/>
            <a:ext cx="9015730" cy="1015663"/>
          </a:xfrm>
          <a:prstGeom prst="rect">
            <a:avLst/>
          </a:prstGeom>
          <a:noFill/>
        </p:spPr>
        <p:txBody>
          <a:bodyPr wrap="square">
            <a:spAutoFit/>
          </a:bodyPr>
          <a:lstStyle/>
          <a:p>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Since the industrial revolution (~1850), we have been experiencing a </a:t>
            </a: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global energy </a:t>
            </a:r>
            <a:r>
              <a:rPr lang="en-US" sz="2000" b="1" u="sng"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imbalance</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(Energy</a:t>
            </a:r>
            <a:r>
              <a:rPr lang="en-US" sz="2000" b="1"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in</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&gt; Energy</a:t>
            </a:r>
            <a:r>
              <a:rPr lang="en-US" sz="2000" b="1"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out</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As a result, the </a:t>
            </a: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amount of energy trapped on our planet in the form of heat is increasing.</a:t>
            </a:r>
          </a:p>
        </p:txBody>
      </p:sp>
      <p:cxnSp>
        <p:nvCxnSpPr>
          <p:cNvPr id="11" name="Straight Arrow Connector 10">
            <a:extLst>
              <a:ext uri="{FF2B5EF4-FFF2-40B4-BE49-F238E27FC236}">
                <a16:creationId xmlns:a16="http://schemas.microsoft.com/office/drawing/2014/main" id="{B787BDFD-1BAE-67E6-7EAC-2C38B715C36D}"/>
              </a:ext>
            </a:extLst>
          </p:cNvPr>
          <p:cNvCxnSpPr>
            <a:cxnSpLocks/>
          </p:cNvCxnSpPr>
          <p:nvPr/>
        </p:nvCxnSpPr>
        <p:spPr>
          <a:xfrm flipV="1">
            <a:off x="8641080" y="2781300"/>
            <a:ext cx="0" cy="28829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High temperature with solid fill">
            <a:extLst>
              <a:ext uri="{FF2B5EF4-FFF2-40B4-BE49-F238E27FC236}">
                <a16:creationId xmlns:a16="http://schemas.microsoft.com/office/drawing/2014/main" id="{22C284CF-34B4-3AA4-6FA0-86FEE9F68D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5880" y="4862036"/>
            <a:ext cx="914400" cy="914400"/>
          </a:xfrm>
          <a:prstGeom prst="rect">
            <a:avLst/>
          </a:prstGeom>
        </p:spPr>
      </p:pic>
    </p:spTree>
    <p:extLst>
      <p:ext uri="{BB962C8B-B14F-4D97-AF65-F5344CB8AC3E}">
        <p14:creationId xmlns:p14="http://schemas.microsoft.com/office/powerpoint/2010/main" val="3654998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63D0CD-458D-2334-F166-F2C887866AB6}"/>
              </a:ext>
            </a:extLst>
          </p:cNvPr>
          <p:cNvPicPr>
            <a:picLocks noChangeAspect="1"/>
          </p:cNvPicPr>
          <p:nvPr/>
        </p:nvPicPr>
        <p:blipFill>
          <a:blip r:embed="rId2"/>
          <a:stretch>
            <a:fillRect/>
          </a:stretch>
        </p:blipFill>
        <p:spPr>
          <a:xfrm>
            <a:off x="0" y="1115729"/>
            <a:ext cx="9129527" cy="4626542"/>
          </a:xfrm>
          <a:prstGeom prst="rect">
            <a:avLst/>
          </a:prstGeom>
        </p:spPr>
      </p:pic>
      <p:sp>
        <p:nvSpPr>
          <p:cNvPr id="3" name="TextBox 2">
            <a:extLst>
              <a:ext uri="{FF2B5EF4-FFF2-40B4-BE49-F238E27FC236}">
                <a16:creationId xmlns:a16="http://schemas.microsoft.com/office/drawing/2014/main" id="{A5F47FD2-0A0C-EBA7-D16D-84F31F58EA88}"/>
              </a:ext>
            </a:extLst>
          </p:cNvPr>
          <p:cNvSpPr txBox="1"/>
          <p:nvPr/>
        </p:nvSpPr>
        <p:spPr>
          <a:xfrm>
            <a:off x="7605527" y="1511300"/>
            <a:ext cx="1524000" cy="369332"/>
          </a:xfrm>
          <a:prstGeom prst="rect">
            <a:avLst/>
          </a:prstGeom>
          <a:noFill/>
        </p:spPr>
        <p:txBody>
          <a:bodyPr wrap="square" rtlCol="0">
            <a:spAutoFit/>
          </a:bodyPr>
          <a:lstStyle/>
          <a:p>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424 ppm</a:t>
            </a:r>
          </a:p>
        </p:txBody>
      </p:sp>
      <p:sp>
        <p:nvSpPr>
          <p:cNvPr id="4" name="TextBox 3">
            <a:extLst>
              <a:ext uri="{FF2B5EF4-FFF2-40B4-BE49-F238E27FC236}">
                <a16:creationId xmlns:a16="http://schemas.microsoft.com/office/drawing/2014/main" id="{1C6DE7DF-0384-B375-2731-E7D8ADE00B1D}"/>
              </a:ext>
            </a:extLst>
          </p:cNvPr>
          <p:cNvSpPr txBox="1"/>
          <p:nvPr/>
        </p:nvSpPr>
        <p:spPr>
          <a:xfrm>
            <a:off x="787400" y="3606800"/>
            <a:ext cx="1524000"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 280 ppm</a:t>
            </a:r>
          </a:p>
        </p:txBody>
      </p:sp>
      <p:sp>
        <p:nvSpPr>
          <p:cNvPr id="6" name="TextBox 5">
            <a:extLst>
              <a:ext uri="{FF2B5EF4-FFF2-40B4-BE49-F238E27FC236}">
                <a16:creationId xmlns:a16="http://schemas.microsoft.com/office/drawing/2014/main" id="{2401DE66-54C7-1A2A-A972-0E82AD13FA9D}"/>
              </a:ext>
            </a:extLst>
          </p:cNvPr>
          <p:cNvSpPr txBox="1"/>
          <p:nvPr/>
        </p:nvSpPr>
        <p:spPr>
          <a:xfrm>
            <a:off x="128270" y="172116"/>
            <a:ext cx="9015730" cy="1015663"/>
          </a:xfrm>
          <a:prstGeom prst="rect">
            <a:avLst/>
          </a:prstGeom>
          <a:noFill/>
        </p:spPr>
        <p:txBody>
          <a:bodyPr wrap="square">
            <a:spAutoFit/>
          </a:bodyPr>
          <a:lstStyle/>
          <a:p>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We know this energy imbalance is due to rising levels of greenhouse gases and that current atmospheric CO</a:t>
            </a:r>
            <a:r>
              <a:rPr lang="en-US" sz="2000"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concentrations are well outside the range of that experienced over the last ….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323</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years </a:t>
            </a:r>
            <a:endParaRPr lang="en-US" sz="2000" b="1"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250976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a city&#10;&#10;Description automatically generated with medium confidence">
            <a:extLst>
              <a:ext uri="{FF2B5EF4-FFF2-40B4-BE49-F238E27FC236}">
                <a16:creationId xmlns:a16="http://schemas.microsoft.com/office/drawing/2014/main" id="{2B96C9E5-3AAF-9B95-F34E-DF07FCB08CF4}"/>
              </a:ext>
            </a:extLst>
          </p:cNvPr>
          <p:cNvPicPr>
            <a:picLocks noChangeAspect="1"/>
          </p:cNvPicPr>
          <p:nvPr/>
        </p:nvPicPr>
        <p:blipFill>
          <a:blip r:embed="rId3"/>
          <a:stretch>
            <a:fillRect/>
          </a:stretch>
        </p:blipFill>
        <p:spPr>
          <a:xfrm>
            <a:off x="229609" y="668819"/>
            <a:ext cx="5194998" cy="3644064"/>
          </a:xfrm>
          <a:prstGeom prst="rect">
            <a:avLst/>
          </a:prstGeom>
          <a:ln>
            <a:solidFill>
              <a:schemeClr val="tx1"/>
            </a:solidFill>
          </a:ln>
          <a:effectLst>
            <a:outerShdw blurRad="50800" dist="38100" dir="2700000" algn="tl" rotWithShape="0">
              <a:prstClr val="black">
                <a:alpha val="40000"/>
              </a:prstClr>
            </a:outerShdw>
          </a:effectLst>
        </p:spPr>
      </p:pic>
      <p:pic>
        <p:nvPicPr>
          <p:cNvPr id="1026" name="Picture 2" descr="Neshaminy High School - Wikipedia">
            <a:extLst>
              <a:ext uri="{FF2B5EF4-FFF2-40B4-BE49-F238E27FC236}">
                <a16:creationId xmlns:a16="http://schemas.microsoft.com/office/drawing/2014/main" id="{094D78DA-7DA8-CB8A-9564-1DD0A374C35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207574" y="1629576"/>
            <a:ext cx="396478" cy="416635"/>
          </a:xfrm>
          <a:prstGeom prst="ellipse">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 name="Graphic 1">
            <a:extLst>
              <a:ext uri="{FF2B5EF4-FFF2-40B4-BE49-F238E27FC236}">
                <a16:creationId xmlns:a16="http://schemas.microsoft.com/office/drawing/2014/main" id="{2B7FD96B-7FE5-34FE-32A0-37B066DB84F6}"/>
              </a:ext>
            </a:extLst>
          </p:cNvPr>
          <p:cNvGrpSpPr/>
          <p:nvPr/>
        </p:nvGrpSpPr>
        <p:grpSpPr>
          <a:xfrm>
            <a:off x="1012782" y="3016334"/>
            <a:ext cx="581540" cy="512318"/>
            <a:chOff x="7033073" y="364360"/>
            <a:chExt cx="1513981" cy="1333769"/>
          </a:xfrm>
          <a:effectLst>
            <a:outerShdw blurRad="50800" dist="38100" dir="2700000" algn="tl" rotWithShape="0">
              <a:prstClr val="black">
                <a:alpha val="40000"/>
              </a:prstClr>
            </a:outerShdw>
          </a:effectLst>
        </p:grpSpPr>
        <p:sp>
          <p:nvSpPr>
            <p:cNvPr id="4" name="Freeform 3">
              <a:extLst>
                <a:ext uri="{FF2B5EF4-FFF2-40B4-BE49-F238E27FC236}">
                  <a16:creationId xmlns:a16="http://schemas.microsoft.com/office/drawing/2014/main" id="{B2544030-1D00-3EDD-C768-2C4051133637}"/>
                </a:ext>
              </a:extLst>
            </p:cNvPr>
            <p:cNvSpPr/>
            <p:nvPr/>
          </p:nvSpPr>
          <p:spPr>
            <a:xfrm>
              <a:off x="7033073" y="364360"/>
              <a:ext cx="1176818" cy="1176825"/>
            </a:xfrm>
            <a:custGeom>
              <a:avLst/>
              <a:gdLst>
                <a:gd name="connsiteX0" fmla="*/ 0 w 1176818"/>
                <a:gd name="connsiteY0" fmla="*/ 0 h 1176825"/>
                <a:gd name="connsiteX1" fmla="*/ 1176819 w 1176818"/>
                <a:gd name="connsiteY1" fmla="*/ 0 h 1176825"/>
                <a:gd name="connsiteX2" fmla="*/ 1176819 w 1176818"/>
                <a:gd name="connsiteY2" fmla="*/ 1176826 h 1176825"/>
                <a:gd name="connsiteX3" fmla="*/ 0 w 1176818"/>
                <a:gd name="connsiteY3" fmla="*/ 1176826 h 1176825"/>
                <a:gd name="connsiteX4" fmla="*/ 0 w 1176818"/>
                <a:gd name="connsiteY4" fmla="*/ 0 h 1176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818" h="1176825">
                  <a:moveTo>
                    <a:pt x="0" y="0"/>
                  </a:moveTo>
                  <a:lnTo>
                    <a:pt x="1176819" y="0"/>
                  </a:lnTo>
                  <a:lnTo>
                    <a:pt x="1176819" y="1176826"/>
                  </a:lnTo>
                  <a:lnTo>
                    <a:pt x="0" y="1176826"/>
                  </a:lnTo>
                  <a:lnTo>
                    <a:pt x="0" y="0"/>
                  </a:lnTo>
                  <a:close/>
                </a:path>
              </a:pathLst>
            </a:custGeom>
            <a:solidFill>
              <a:srgbClr val="FFFFFF"/>
            </a:solidFill>
            <a:ln w="19050" cap="flat">
              <a:solidFill>
                <a:schemeClr val="tx1"/>
              </a:solid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9A1F5E1F-AF42-5D6F-63CD-6F4041E32449}"/>
                </a:ext>
              </a:extLst>
            </p:cNvPr>
            <p:cNvSpPr/>
            <p:nvPr/>
          </p:nvSpPr>
          <p:spPr>
            <a:xfrm>
              <a:off x="7148241" y="416279"/>
              <a:ext cx="946486" cy="1072987"/>
            </a:xfrm>
            <a:custGeom>
              <a:avLst/>
              <a:gdLst>
                <a:gd name="connsiteX0" fmla="*/ 0 w 946486"/>
                <a:gd name="connsiteY0" fmla="*/ 0 h 1072987"/>
                <a:gd name="connsiteX1" fmla="*/ 0 w 946486"/>
                <a:gd name="connsiteY1" fmla="*/ 1072987 h 1072987"/>
                <a:gd name="connsiteX2" fmla="*/ 946487 w 946486"/>
                <a:gd name="connsiteY2" fmla="*/ 1072987 h 1072987"/>
                <a:gd name="connsiteX3" fmla="*/ 946487 w 946486"/>
                <a:gd name="connsiteY3" fmla="*/ 0 h 1072987"/>
                <a:gd name="connsiteX4" fmla="*/ 0 w 946486"/>
                <a:gd name="connsiteY4" fmla="*/ 0 h 107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86" h="1072987">
                  <a:moveTo>
                    <a:pt x="0" y="0"/>
                  </a:moveTo>
                  <a:lnTo>
                    <a:pt x="0" y="1072987"/>
                  </a:lnTo>
                  <a:lnTo>
                    <a:pt x="946487" y="1072987"/>
                  </a:lnTo>
                  <a:lnTo>
                    <a:pt x="946487" y="0"/>
                  </a:lnTo>
                  <a:lnTo>
                    <a:pt x="0" y="0"/>
                  </a:lnTo>
                  <a:close/>
                </a:path>
              </a:pathLst>
            </a:custGeom>
            <a:solidFill>
              <a:srgbClr val="98113A"/>
            </a:solidFill>
            <a:ln w="4738" cap="flat">
              <a:solidFill>
                <a:schemeClr val="tx1"/>
              </a:solid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F37A854B-171C-2FA2-1B4E-07F4CD687316}"/>
                </a:ext>
              </a:extLst>
            </p:cNvPr>
            <p:cNvSpPr/>
            <p:nvPr/>
          </p:nvSpPr>
          <p:spPr>
            <a:xfrm>
              <a:off x="7217823" y="485860"/>
              <a:ext cx="807312" cy="933818"/>
            </a:xfrm>
            <a:custGeom>
              <a:avLst/>
              <a:gdLst>
                <a:gd name="connsiteX0" fmla="*/ 807312 w 807312"/>
                <a:gd name="connsiteY0" fmla="*/ 0 h 933818"/>
                <a:gd name="connsiteX1" fmla="*/ 807312 w 807312"/>
                <a:gd name="connsiteY1" fmla="*/ 328597 h 933818"/>
                <a:gd name="connsiteX2" fmla="*/ 740594 w 807312"/>
                <a:gd name="connsiteY2" fmla="*/ 328597 h 933818"/>
                <a:gd name="connsiteX3" fmla="*/ 740594 w 807312"/>
                <a:gd name="connsiteY3" fmla="*/ 67823 h 933818"/>
                <a:gd name="connsiteX4" fmla="*/ 70057 w 807312"/>
                <a:gd name="connsiteY4" fmla="*/ 67823 h 933818"/>
                <a:gd name="connsiteX5" fmla="*/ 70057 w 807312"/>
                <a:gd name="connsiteY5" fmla="*/ 328603 h 933818"/>
                <a:gd name="connsiteX6" fmla="*/ 0 w 807312"/>
                <a:gd name="connsiteY6" fmla="*/ 328603 h 933818"/>
                <a:gd name="connsiteX7" fmla="*/ 0 w 807312"/>
                <a:gd name="connsiteY7" fmla="*/ 0 h 933818"/>
                <a:gd name="connsiteX8" fmla="*/ 807312 w 807312"/>
                <a:gd name="connsiteY8" fmla="*/ 0 h 933818"/>
                <a:gd name="connsiteX9" fmla="*/ 629296 w 807312"/>
                <a:gd name="connsiteY9" fmla="*/ 867936 h 933818"/>
                <a:gd name="connsiteX10" fmla="*/ 182198 w 807312"/>
                <a:gd name="connsiteY10" fmla="*/ 867936 h 933818"/>
                <a:gd name="connsiteX11" fmla="*/ 182198 w 807312"/>
                <a:gd name="connsiteY11" fmla="*/ 933818 h 933818"/>
                <a:gd name="connsiteX12" fmla="*/ 629296 w 807312"/>
                <a:gd name="connsiteY12" fmla="*/ 933818 h 933818"/>
                <a:gd name="connsiteX13" fmla="*/ 629296 w 807312"/>
                <a:gd name="connsiteY13" fmla="*/ 867936 h 933818"/>
                <a:gd name="connsiteX14" fmla="*/ 444149 w 807312"/>
                <a:gd name="connsiteY14" fmla="*/ 798147 h 933818"/>
                <a:gd name="connsiteX15" fmla="*/ 629296 w 807312"/>
                <a:gd name="connsiteY15" fmla="*/ 798147 h 933818"/>
                <a:gd name="connsiteX16" fmla="*/ 629296 w 807312"/>
                <a:gd name="connsiteY16" fmla="*/ 732259 h 933818"/>
                <a:gd name="connsiteX17" fmla="*/ 512534 w 807312"/>
                <a:gd name="connsiteY17" fmla="*/ 732259 h 933818"/>
                <a:gd name="connsiteX18" fmla="*/ 512534 w 807312"/>
                <a:gd name="connsiteY18" fmla="*/ 214344 h 933818"/>
                <a:gd name="connsiteX19" fmla="*/ 592591 w 807312"/>
                <a:gd name="connsiteY19" fmla="*/ 214344 h 933818"/>
                <a:gd name="connsiteX20" fmla="*/ 592591 w 807312"/>
                <a:gd name="connsiteY20" fmla="*/ 328603 h 933818"/>
                <a:gd name="connsiteX21" fmla="*/ 660976 w 807312"/>
                <a:gd name="connsiteY21" fmla="*/ 328603 h 933818"/>
                <a:gd name="connsiteX22" fmla="*/ 660976 w 807312"/>
                <a:gd name="connsiteY22" fmla="*/ 145958 h 933818"/>
                <a:gd name="connsiteX23" fmla="*/ 444149 w 807312"/>
                <a:gd name="connsiteY23" fmla="*/ 145958 h 933818"/>
                <a:gd name="connsiteX24" fmla="*/ 444149 w 807312"/>
                <a:gd name="connsiteY24" fmla="*/ 798147 h 933818"/>
                <a:gd name="connsiteX25" fmla="*/ 367345 w 807312"/>
                <a:gd name="connsiteY25" fmla="*/ 145958 h 933818"/>
                <a:gd name="connsiteX26" fmla="*/ 150506 w 807312"/>
                <a:gd name="connsiteY26" fmla="*/ 145958 h 933818"/>
                <a:gd name="connsiteX27" fmla="*/ 150506 w 807312"/>
                <a:gd name="connsiteY27" fmla="*/ 328603 h 933818"/>
                <a:gd name="connsiteX28" fmla="*/ 218891 w 807312"/>
                <a:gd name="connsiteY28" fmla="*/ 328603 h 933818"/>
                <a:gd name="connsiteX29" fmla="*/ 218891 w 807312"/>
                <a:gd name="connsiteY29" fmla="*/ 214344 h 933818"/>
                <a:gd name="connsiteX30" fmla="*/ 298955 w 807312"/>
                <a:gd name="connsiteY30" fmla="*/ 214344 h 933818"/>
                <a:gd name="connsiteX31" fmla="*/ 298955 w 807312"/>
                <a:gd name="connsiteY31" fmla="*/ 732259 h 933818"/>
                <a:gd name="connsiteX32" fmla="*/ 182198 w 807312"/>
                <a:gd name="connsiteY32" fmla="*/ 732259 h 933818"/>
                <a:gd name="connsiteX33" fmla="*/ 182198 w 807312"/>
                <a:gd name="connsiteY33" fmla="*/ 798147 h 933818"/>
                <a:gd name="connsiteX34" fmla="*/ 367345 w 807312"/>
                <a:gd name="connsiteY34" fmla="*/ 798147 h 933818"/>
                <a:gd name="connsiteX35" fmla="*/ 367345 w 807312"/>
                <a:gd name="connsiteY35" fmla="*/ 145958 h 93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07312" h="933818">
                  <a:moveTo>
                    <a:pt x="807312" y="0"/>
                  </a:moveTo>
                  <a:lnTo>
                    <a:pt x="807312" y="328597"/>
                  </a:lnTo>
                  <a:lnTo>
                    <a:pt x="740594" y="328597"/>
                  </a:lnTo>
                  <a:lnTo>
                    <a:pt x="740594" y="67823"/>
                  </a:lnTo>
                  <a:lnTo>
                    <a:pt x="70057" y="67823"/>
                  </a:lnTo>
                  <a:lnTo>
                    <a:pt x="70057" y="328603"/>
                  </a:lnTo>
                  <a:lnTo>
                    <a:pt x="0" y="328603"/>
                  </a:lnTo>
                  <a:lnTo>
                    <a:pt x="0" y="0"/>
                  </a:lnTo>
                  <a:lnTo>
                    <a:pt x="807312" y="0"/>
                  </a:lnTo>
                  <a:close/>
                  <a:moveTo>
                    <a:pt x="629296" y="867936"/>
                  </a:moveTo>
                  <a:lnTo>
                    <a:pt x="182198" y="867936"/>
                  </a:lnTo>
                  <a:lnTo>
                    <a:pt x="182198" y="933818"/>
                  </a:lnTo>
                  <a:lnTo>
                    <a:pt x="629296" y="933818"/>
                  </a:lnTo>
                  <a:lnTo>
                    <a:pt x="629296" y="867936"/>
                  </a:lnTo>
                  <a:close/>
                  <a:moveTo>
                    <a:pt x="444149" y="798147"/>
                  </a:moveTo>
                  <a:lnTo>
                    <a:pt x="629296" y="798147"/>
                  </a:lnTo>
                  <a:lnTo>
                    <a:pt x="629296" y="732259"/>
                  </a:lnTo>
                  <a:lnTo>
                    <a:pt x="512534" y="732259"/>
                  </a:lnTo>
                  <a:lnTo>
                    <a:pt x="512534" y="214344"/>
                  </a:lnTo>
                  <a:lnTo>
                    <a:pt x="592591" y="214344"/>
                  </a:lnTo>
                  <a:lnTo>
                    <a:pt x="592591" y="328603"/>
                  </a:lnTo>
                  <a:lnTo>
                    <a:pt x="660976" y="328603"/>
                  </a:lnTo>
                  <a:lnTo>
                    <a:pt x="660976" y="145958"/>
                  </a:lnTo>
                  <a:lnTo>
                    <a:pt x="444149" y="145958"/>
                  </a:lnTo>
                  <a:lnTo>
                    <a:pt x="444149" y="798147"/>
                  </a:lnTo>
                  <a:close/>
                  <a:moveTo>
                    <a:pt x="367345" y="145958"/>
                  </a:moveTo>
                  <a:lnTo>
                    <a:pt x="150506" y="145958"/>
                  </a:lnTo>
                  <a:lnTo>
                    <a:pt x="150506" y="328603"/>
                  </a:lnTo>
                  <a:lnTo>
                    <a:pt x="218891" y="328603"/>
                  </a:lnTo>
                  <a:lnTo>
                    <a:pt x="218891" y="214344"/>
                  </a:lnTo>
                  <a:lnTo>
                    <a:pt x="298955" y="214344"/>
                  </a:lnTo>
                  <a:lnTo>
                    <a:pt x="298955" y="732259"/>
                  </a:lnTo>
                  <a:lnTo>
                    <a:pt x="182198" y="732259"/>
                  </a:lnTo>
                  <a:lnTo>
                    <a:pt x="182198" y="798147"/>
                  </a:lnTo>
                  <a:lnTo>
                    <a:pt x="367345" y="798147"/>
                  </a:lnTo>
                  <a:lnTo>
                    <a:pt x="367345" y="145958"/>
                  </a:lnTo>
                  <a:close/>
                </a:path>
              </a:pathLst>
            </a:custGeom>
            <a:solidFill>
              <a:srgbClr val="FFFFFF"/>
            </a:solidFill>
            <a:ln w="4738" cap="flat">
              <a:solidFill>
                <a:schemeClr val="tx1"/>
              </a:solidFill>
              <a:prstDash val="solid"/>
              <a:miter/>
            </a:ln>
          </p:spPr>
          <p:txBody>
            <a:bodyPr rtlCol="0" anchor="ctr"/>
            <a:lstStyle/>
            <a:p>
              <a:endParaRPr lang="en-US"/>
            </a:p>
          </p:txBody>
        </p:sp>
      </p:grpSp>
      <p:cxnSp>
        <p:nvCxnSpPr>
          <p:cNvPr id="8" name="Straight Connector 7">
            <a:extLst>
              <a:ext uri="{FF2B5EF4-FFF2-40B4-BE49-F238E27FC236}">
                <a16:creationId xmlns:a16="http://schemas.microsoft.com/office/drawing/2014/main" id="{986FBB86-26AB-7AB3-506C-F894D5FFBBC9}"/>
              </a:ext>
            </a:extLst>
          </p:cNvPr>
          <p:cNvCxnSpPr/>
          <p:nvPr/>
        </p:nvCxnSpPr>
        <p:spPr>
          <a:xfrm flipV="1">
            <a:off x="1520926" y="1903534"/>
            <a:ext cx="1642448" cy="119838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D8D8BF-41BF-FF44-56BC-B55A7C23ECE6}"/>
              </a:ext>
            </a:extLst>
          </p:cNvPr>
          <p:cNvSpPr txBox="1"/>
          <p:nvPr/>
        </p:nvSpPr>
        <p:spPr>
          <a:xfrm rot="19392887">
            <a:off x="1744640" y="2170127"/>
            <a:ext cx="1092530"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24 miles</a:t>
            </a:r>
          </a:p>
        </p:txBody>
      </p:sp>
      <p:sp>
        <p:nvSpPr>
          <p:cNvPr id="10" name="TextBox 9">
            <a:extLst>
              <a:ext uri="{FF2B5EF4-FFF2-40B4-BE49-F238E27FC236}">
                <a16:creationId xmlns:a16="http://schemas.microsoft.com/office/drawing/2014/main" id="{4E362FD4-B85F-AAB5-A8A1-1EB7597532ED}"/>
              </a:ext>
            </a:extLst>
          </p:cNvPr>
          <p:cNvSpPr txBox="1"/>
          <p:nvPr/>
        </p:nvSpPr>
        <p:spPr>
          <a:xfrm>
            <a:off x="369667" y="19049"/>
            <a:ext cx="8401878" cy="461665"/>
          </a:xfrm>
          <a:prstGeom prst="rect">
            <a:avLst/>
          </a:prstGeom>
          <a:noFill/>
        </p:spPr>
        <p:txBody>
          <a:bodyPr wrap="square">
            <a:spAutoFit/>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Who is Dr. Becki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Beadling</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1856205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63D0CD-458D-2334-F166-F2C887866AB6}"/>
              </a:ext>
            </a:extLst>
          </p:cNvPr>
          <p:cNvPicPr>
            <a:picLocks noChangeAspect="1"/>
          </p:cNvPicPr>
          <p:nvPr/>
        </p:nvPicPr>
        <p:blipFill>
          <a:blip r:embed="rId2"/>
          <a:stretch>
            <a:fillRect/>
          </a:stretch>
        </p:blipFill>
        <p:spPr>
          <a:xfrm>
            <a:off x="0" y="1115729"/>
            <a:ext cx="9129527" cy="4626542"/>
          </a:xfrm>
          <a:prstGeom prst="rect">
            <a:avLst/>
          </a:prstGeom>
        </p:spPr>
      </p:pic>
      <p:sp>
        <p:nvSpPr>
          <p:cNvPr id="3" name="TextBox 2">
            <a:extLst>
              <a:ext uri="{FF2B5EF4-FFF2-40B4-BE49-F238E27FC236}">
                <a16:creationId xmlns:a16="http://schemas.microsoft.com/office/drawing/2014/main" id="{A5F47FD2-0A0C-EBA7-D16D-84F31F58EA88}"/>
              </a:ext>
            </a:extLst>
          </p:cNvPr>
          <p:cNvSpPr txBox="1"/>
          <p:nvPr/>
        </p:nvSpPr>
        <p:spPr>
          <a:xfrm>
            <a:off x="7605527" y="1511300"/>
            <a:ext cx="1524000" cy="369332"/>
          </a:xfrm>
          <a:prstGeom prst="rect">
            <a:avLst/>
          </a:prstGeom>
          <a:noFill/>
        </p:spPr>
        <p:txBody>
          <a:bodyPr wrap="square" rtlCol="0">
            <a:spAutoFit/>
          </a:bodyPr>
          <a:lstStyle/>
          <a:p>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424 ppm</a:t>
            </a:r>
          </a:p>
        </p:txBody>
      </p:sp>
      <p:sp>
        <p:nvSpPr>
          <p:cNvPr id="4" name="TextBox 3">
            <a:extLst>
              <a:ext uri="{FF2B5EF4-FFF2-40B4-BE49-F238E27FC236}">
                <a16:creationId xmlns:a16="http://schemas.microsoft.com/office/drawing/2014/main" id="{1C6DE7DF-0384-B375-2731-E7D8ADE00B1D}"/>
              </a:ext>
            </a:extLst>
          </p:cNvPr>
          <p:cNvSpPr txBox="1"/>
          <p:nvPr/>
        </p:nvSpPr>
        <p:spPr>
          <a:xfrm>
            <a:off x="787400" y="3606800"/>
            <a:ext cx="1524000"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 280 ppm</a:t>
            </a:r>
          </a:p>
        </p:txBody>
      </p:sp>
      <p:pic>
        <p:nvPicPr>
          <p:cNvPr id="5" name="Picture 4">
            <a:extLst>
              <a:ext uri="{FF2B5EF4-FFF2-40B4-BE49-F238E27FC236}">
                <a16:creationId xmlns:a16="http://schemas.microsoft.com/office/drawing/2014/main" id="{70FE80C8-566C-B22F-CAB3-56B3AE60430C}"/>
              </a:ext>
            </a:extLst>
          </p:cNvPr>
          <p:cNvPicPr>
            <a:picLocks noChangeAspect="1"/>
          </p:cNvPicPr>
          <p:nvPr/>
        </p:nvPicPr>
        <p:blipFill>
          <a:blip r:embed="rId3"/>
          <a:stretch>
            <a:fillRect/>
          </a:stretch>
        </p:blipFill>
        <p:spPr>
          <a:xfrm>
            <a:off x="1" y="1115729"/>
            <a:ext cx="9129526" cy="4626542"/>
          </a:xfrm>
          <a:prstGeom prst="rect">
            <a:avLst/>
          </a:prstGeom>
        </p:spPr>
      </p:pic>
      <p:sp>
        <p:nvSpPr>
          <p:cNvPr id="8" name="TextBox 7">
            <a:extLst>
              <a:ext uri="{FF2B5EF4-FFF2-40B4-BE49-F238E27FC236}">
                <a16:creationId xmlns:a16="http://schemas.microsoft.com/office/drawing/2014/main" id="{353116EB-2E6C-C89A-1DD4-E6F8BA4875B7}"/>
              </a:ext>
            </a:extLst>
          </p:cNvPr>
          <p:cNvSpPr txBox="1"/>
          <p:nvPr/>
        </p:nvSpPr>
        <p:spPr>
          <a:xfrm>
            <a:off x="128270" y="172116"/>
            <a:ext cx="9015730" cy="1015663"/>
          </a:xfrm>
          <a:prstGeom prst="rect">
            <a:avLst/>
          </a:prstGeom>
          <a:noFill/>
        </p:spPr>
        <p:txBody>
          <a:bodyPr wrap="square">
            <a:spAutoFit/>
          </a:bodyPr>
          <a:lstStyle/>
          <a:p>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We know this energy imbalance is due to rising levels of greenhouse gases and that current atmospheric CO</a:t>
            </a:r>
            <a:r>
              <a:rPr lang="en-US" sz="2000"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concentrations are well outside the range of that experienced over the last …. </a:t>
            </a:r>
            <a:r>
              <a:rPr lang="en-US" sz="2000" b="1" strike="sngStrike"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323</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2000</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years </a:t>
            </a:r>
            <a:endParaRPr lang="en-US" sz="2000" b="1"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35924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63D0CD-458D-2334-F166-F2C887866AB6}"/>
              </a:ext>
            </a:extLst>
          </p:cNvPr>
          <p:cNvPicPr>
            <a:picLocks noChangeAspect="1"/>
          </p:cNvPicPr>
          <p:nvPr/>
        </p:nvPicPr>
        <p:blipFill>
          <a:blip r:embed="rId2"/>
          <a:stretch>
            <a:fillRect/>
          </a:stretch>
        </p:blipFill>
        <p:spPr>
          <a:xfrm>
            <a:off x="0" y="1115729"/>
            <a:ext cx="9129527" cy="4626542"/>
          </a:xfrm>
          <a:prstGeom prst="rect">
            <a:avLst/>
          </a:prstGeom>
        </p:spPr>
      </p:pic>
      <p:sp>
        <p:nvSpPr>
          <p:cNvPr id="3" name="TextBox 2">
            <a:extLst>
              <a:ext uri="{FF2B5EF4-FFF2-40B4-BE49-F238E27FC236}">
                <a16:creationId xmlns:a16="http://schemas.microsoft.com/office/drawing/2014/main" id="{A5F47FD2-0A0C-EBA7-D16D-84F31F58EA88}"/>
              </a:ext>
            </a:extLst>
          </p:cNvPr>
          <p:cNvSpPr txBox="1"/>
          <p:nvPr/>
        </p:nvSpPr>
        <p:spPr>
          <a:xfrm>
            <a:off x="7605527" y="1511300"/>
            <a:ext cx="1524000" cy="369332"/>
          </a:xfrm>
          <a:prstGeom prst="rect">
            <a:avLst/>
          </a:prstGeom>
          <a:noFill/>
        </p:spPr>
        <p:txBody>
          <a:bodyPr wrap="square" rtlCol="0">
            <a:spAutoFit/>
          </a:bodyPr>
          <a:lstStyle/>
          <a:p>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424 ppm</a:t>
            </a:r>
          </a:p>
        </p:txBody>
      </p:sp>
      <p:sp>
        <p:nvSpPr>
          <p:cNvPr id="4" name="TextBox 3">
            <a:extLst>
              <a:ext uri="{FF2B5EF4-FFF2-40B4-BE49-F238E27FC236}">
                <a16:creationId xmlns:a16="http://schemas.microsoft.com/office/drawing/2014/main" id="{1C6DE7DF-0384-B375-2731-E7D8ADE00B1D}"/>
              </a:ext>
            </a:extLst>
          </p:cNvPr>
          <p:cNvSpPr txBox="1"/>
          <p:nvPr/>
        </p:nvSpPr>
        <p:spPr>
          <a:xfrm>
            <a:off x="787400" y="3606800"/>
            <a:ext cx="1524000"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 280 ppm</a:t>
            </a:r>
          </a:p>
        </p:txBody>
      </p:sp>
      <p:pic>
        <p:nvPicPr>
          <p:cNvPr id="5" name="Picture 4">
            <a:extLst>
              <a:ext uri="{FF2B5EF4-FFF2-40B4-BE49-F238E27FC236}">
                <a16:creationId xmlns:a16="http://schemas.microsoft.com/office/drawing/2014/main" id="{70FE80C8-566C-B22F-CAB3-56B3AE60430C}"/>
              </a:ext>
            </a:extLst>
          </p:cNvPr>
          <p:cNvPicPr>
            <a:picLocks noChangeAspect="1"/>
          </p:cNvPicPr>
          <p:nvPr/>
        </p:nvPicPr>
        <p:blipFill>
          <a:blip r:embed="rId3"/>
          <a:stretch>
            <a:fillRect/>
          </a:stretch>
        </p:blipFill>
        <p:spPr>
          <a:xfrm>
            <a:off x="1" y="1115729"/>
            <a:ext cx="9129526" cy="4626542"/>
          </a:xfrm>
          <a:prstGeom prst="rect">
            <a:avLst/>
          </a:prstGeom>
        </p:spPr>
      </p:pic>
      <p:pic>
        <p:nvPicPr>
          <p:cNvPr id="6" name="Picture 5">
            <a:extLst>
              <a:ext uri="{FF2B5EF4-FFF2-40B4-BE49-F238E27FC236}">
                <a16:creationId xmlns:a16="http://schemas.microsoft.com/office/drawing/2014/main" id="{9C2437C2-CCC0-32D5-9DC4-BFD2D5934655}"/>
              </a:ext>
            </a:extLst>
          </p:cNvPr>
          <p:cNvPicPr>
            <a:picLocks noChangeAspect="1"/>
          </p:cNvPicPr>
          <p:nvPr/>
        </p:nvPicPr>
        <p:blipFill>
          <a:blip r:embed="rId4"/>
          <a:stretch>
            <a:fillRect/>
          </a:stretch>
        </p:blipFill>
        <p:spPr>
          <a:xfrm>
            <a:off x="14473" y="1115729"/>
            <a:ext cx="9129526" cy="4681455"/>
          </a:xfrm>
          <a:prstGeom prst="rect">
            <a:avLst/>
          </a:prstGeom>
        </p:spPr>
      </p:pic>
      <p:sp>
        <p:nvSpPr>
          <p:cNvPr id="7" name="TextBox 6">
            <a:extLst>
              <a:ext uri="{FF2B5EF4-FFF2-40B4-BE49-F238E27FC236}">
                <a16:creationId xmlns:a16="http://schemas.microsoft.com/office/drawing/2014/main" id="{E8F606AF-CA2A-D402-51C8-36333F3A9F19}"/>
              </a:ext>
            </a:extLst>
          </p:cNvPr>
          <p:cNvSpPr txBox="1"/>
          <p:nvPr/>
        </p:nvSpPr>
        <p:spPr>
          <a:xfrm>
            <a:off x="128270" y="172116"/>
            <a:ext cx="9015730" cy="1015663"/>
          </a:xfrm>
          <a:prstGeom prst="rect">
            <a:avLst/>
          </a:prstGeom>
          <a:noFill/>
        </p:spPr>
        <p:txBody>
          <a:bodyPr wrap="square">
            <a:spAutoFit/>
          </a:bodyPr>
          <a:lstStyle/>
          <a:p>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We know this energy imbalance is due to rising levels of greenhouse gases and that current atmospheric CO</a:t>
            </a:r>
            <a:r>
              <a:rPr lang="en-US" sz="2000"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concentrations are well outside the range of that experienced over the last …. </a:t>
            </a:r>
            <a:r>
              <a:rPr lang="en-US" sz="2000" b="1" strike="sngStrike"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323</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b="1" strike="sngStrike"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2000</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10,000</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years </a:t>
            </a:r>
            <a:endParaRPr lang="en-US" sz="2000" b="1"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63809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63D0CD-458D-2334-F166-F2C887866AB6}"/>
              </a:ext>
            </a:extLst>
          </p:cNvPr>
          <p:cNvPicPr>
            <a:picLocks noChangeAspect="1"/>
          </p:cNvPicPr>
          <p:nvPr/>
        </p:nvPicPr>
        <p:blipFill>
          <a:blip r:embed="rId2"/>
          <a:stretch>
            <a:fillRect/>
          </a:stretch>
        </p:blipFill>
        <p:spPr>
          <a:xfrm>
            <a:off x="0" y="1115729"/>
            <a:ext cx="9129527" cy="4626542"/>
          </a:xfrm>
          <a:prstGeom prst="rect">
            <a:avLst/>
          </a:prstGeom>
        </p:spPr>
      </p:pic>
      <p:sp>
        <p:nvSpPr>
          <p:cNvPr id="3" name="TextBox 2">
            <a:extLst>
              <a:ext uri="{FF2B5EF4-FFF2-40B4-BE49-F238E27FC236}">
                <a16:creationId xmlns:a16="http://schemas.microsoft.com/office/drawing/2014/main" id="{A5F47FD2-0A0C-EBA7-D16D-84F31F58EA88}"/>
              </a:ext>
            </a:extLst>
          </p:cNvPr>
          <p:cNvSpPr txBox="1"/>
          <p:nvPr/>
        </p:nvSpPr>
        <p:spPr>
          <a:xfrm>
            <a:off x="7605527" y="1511300"/>
            <a:ext cx="1524000" cy="369332"/>
          </a:xfrm>
          <a:prstGeom prst="rect">
            <a:avLst/>
          </a:prstGeom>
          <a:noFill/>
        </p:spPr>
        <p:txBody>
          <a:bodyPr wrap="square" rtlCol="0">
            <a:spAutoFit/>
          </a:bodyPr>
          <a:lstStyle/>
          <a:p>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424 ppm</a:t>
            </a:r>
          </a:p>
        </p:txBody>
      </p:sp>
      <p:sp>
        <p:nvSpPr>
          <p:cNvPr id="4" name="TextBox 3">
            <a:extLst>
              <a:ext uri="{FF2B5EF4-FFF2-40B4-BE49-F238E27FC236}">
                <a16:creationId xmlns:a16="http://schemas.microsoft.com/office/drawing/2014/main" id="{1C6DE7DF-0384-B375-2731-E7D8ADE00B1D}"/>
              </a:ext>
            </a:extLst>
          </p:cNvPr>
          <p:cNvSpPr txBox="1"/>
          <p:nvPr/>
        </p:nvSpPr>
        <p:spPr>
          <a:xfrm>
            <a:off x="787400" y="3606800"/>
            <a:ext cx="1524000"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 280 ppm</a:t>
            </a:r>
          </a:p>
        </p:txBody>
      </p:sp>
      <p:pic>
        <p:nvPicPr>
          <p:cNvPr id="5" name="Picture 4">
            <a:extLst>
              <a:ext uri="{FF2B5EF4-FFF2-40B4-BE49-F238E27FC236}">
                <a16:creationId xmlns:a16="http://schemas.microsoft.com/office/drawing/2014/main" id="{70FE80C8-566C-B22F-CAB3-56B3AE60430C}"/>
              </a:ext>
            </a:extLst>
          </p:cNvPr>
          <p:cNvPicPr>
            <a:picLocks noChangeAspect="1"/>
          </p:cNvPicPr>
          <p:nvPr/>
        </p:nvPicPr>
        <p:blipFill>
          <a:blip r:embed="rId3"/>
          <a:stretch>
            <a:fillRect/>
          </a:stretch>
        </p:blipFill>
        <p:spPr>
          <a:xfrm>
            <a:off x="1" y="1115729"/>
            <a:ext cx="9129526" cy="4626542"/>
          </a:xfrm>
          <a:prstGeom prst="rect">
            <a:avLst/>
          </a:prstGeom>
        </p:spPr>
      </p:pic>
      <p:pic>
        <p:nvPicPr>
          <p:cNvPr id="6" name="Picture 5">
            <a:extLst>
              <a:ext uri="{FF2B5EF4-FFF2-40B4-BE49-F238E27FC236}">
                <a16:creationId xmlns:a16="http://schemas.microsoft.com/office/drawing/2014/main" id="{9C2437C2-CCC0-32D5-9DC4-BFD2D5934655}"/>
              </a:ext>
            </a:extLst>
          </p:cNvPr>
          <p:cNvPicPr>
            <a:picLocks noChangeAspect="1"/>
          </p:cNvPicPr>
          <p:nvPr/>
        </p:nvPicPr>
        <p:blipFill>
          <a:blip r:embed="rId4"/>
          <a:stretch>
            <a:fillRect/>
          </a:stretch>
        </p:blipFill>
        <p:spPr>
          <a:xfrm>
            <a:off x="14473" y="1115729"/>
            <a:ext cx="9129526" cy="4681455"/>
          </a:xfrm>
          <a:prstGeom prst="rect">
            <a:avLst/>
          </a:prstGeom>
        </p:spPr>
      </p:pic>
      <p:pic>
        <p:nvPicPr>
          <p:cNvPr id="7" name="Picture 6">
            <a:extLst>
              <a:ext uri="{FF2B5EF4-FFF2-40B4-BE49-F238E27FC236}">
                <a16:creationId xmlns:a16="http://schemas.microsoft.com/office/drawing/2014/main" id="{0886CF6F-080F-963C-7AAE-F265C61DDED9}"/>
              </a:ext>
            </a:extLst>
          </p:cNvPr>
          <p:cNvPicPr>
            <a:picLocks noChangeAspect="1"/>
          </p:cNvPicPr>
          <p:nvPr/>
        </p:nvPicPr>
        <p:blipFill>
          <a:blip r:embed="rId5"/>
          <a:stretch>
            <a:fillRect/>
          </a:stretch>
        </p:blipFill>
        <p:spPr>
          <a:xfrm>
            <a:off x="28945" y="1115729"/>
            <a:ext cx="9100582" cy="4666614"/>
          </a:xfrm>
          <a:prstGeom prst="rect">
            <a:avLst/>
          </a:prstGeom>
        </p:spPr>
      </p:pic>
      <p:pic>
        <p:nvPicPr>
          <p:cNvPr id="8" name="Picture 7">
            <a:extLst>
              <a:ext uri="{FF2B5EF4-FFF2-40B4-BE49-F238E27FC236}">
                <a16:creationId xmlns:a16="http://schemas.microsoft.com/office/drawing/2014/main" id="{7D84362A-8D06-C29F-0982-10F4A5A47E66}"/>
              </a:ext>
            </a:extLst>
          </p:cNvPr>
          <p:cNvPicPr>
            <a:picLocks noChangeAspect="1"/>
          </p:cNvPicPr>
          <p:nvPr/>
        </p:nvPicPr>
        <p:blipFill>
          <a:blip r:embed="rId6"/>
          <a:stretch>
            <a:fillRect/>
          </a:stretch>
        </p:blipFill>
        <p:spPr>
          <a:xfrm>
            <a:off x="1080894" y="2108223"/>
            <a:ext cx="1890906" cy="1407705"/>
          </a:xfrm>
          <a:prstGeom prst="round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1906E9CC-CC84-38FD-9A54-0398B5E90323}"/>
              </a:ext>
            </a:extLst>
          </p:cNvPr>
          <p:cNvSpPr txBox="1"/>
          <p:nvPr/>
        </p:nvSpPr>
        <p:spPr>
          <a:xfrm>
            <a:off x="128270" y="172116"/>
            <a:ext cx="9015730" cy="1015663"/>
          </a:xfrm>
          <a:prstGeom prst="rect">
            <a:avLst/>
          </a:prstGeom>
          <a:noFill/>
        </p:spPr>
        <p:txBody>
          <a:bodyPr wrap="square">
            <a:spAutoFit/>
          </a:bodyPr>
          <a:lstStyle/>
          <a:p>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We know this energy imbalance is due to rising levels of greenhouse gases and that current atmospheric CO</a:t>
            </a:r>
            <a:r>
              <a:rPr lang="en-US" sz="2000"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concentrations are well outside the range of that experienced over the last …. </a:t>
            </a:r>
            <a:r>
              <a:rPr lang="en-US" sz="2000" b="1" strike="sngStrike"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323</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b="1" strike="sngStrike"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2000</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b="1" strike="sngStrike"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10,000 </a:t>
            </a: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800,000</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years </a:t>
            </a:r>
            <a:endParaRPr lang="en-US" sz="2000" b="1"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81762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A33503-625F-561A-03FD-BD33013D4BD2}"/>
              </a:ext>
            </a:extLst>
          </p:cNvPr>
          <p:cNvPicPr>
            <a:picLocks noChangeAspect="1"/>
          </p:cNvPicPr>
          <p:nvPr/>
        </p:nvPicPr>
        <p:blipFill>
          <a:blip r:embed="rId2"/>
          <a:stretch>
            <a:fillRect/>
          </a:stretch>
        </p:blipFill>
        <p:spPr>
          <a:xfrm>
            <a:off x="-9899" y="1568402"/>
            <a:ext cx="9112998" cy="4647446"/>
          </a:xfrm>
          <a:prstGeom prst="rect">
            <a:avLst/>
          </a:prstGeom>
        </p:spPr>
      </p:pic>
      <p:sp>
        <p:nvSpPr>
          <p:cNvPr id="5" name="TextBox 4">
            <a:extLst>
              <a:ext uri="{FF2B5EF4-FFF2-40B4-BE49-F238E27FC236}">
                <a16:creationId xmlns:a16="http://schemas.microsoft.com/office/drawing/2014/main" id="{DEDF397E-9085-A9CA-C7B5-D28AECB508D8}"/>
              </a:ext>
            </a:extLst>
          </p:cNvPr>
          <p:cNvSpPr txBox="1"/>
          <p:nvPr/>
        </p:nvSpPr>
        <p:spPr>
          <a:xfrm>
            <a:off x="5222461" y="2302038"/>
            <a:ext cx="1669774" cy="923330"/>
          </a:xfrm>
          <a:prstGeom prst="rect">
            <a:avLst/>
          </a:prstGeom>
          <a:noFill/>
        </p:spPr>
        <p:txBody>
          <a:bodyPr wrap="square">
            <a:spAutoFit/>
          </a:bodyPr>
          <a:lstStyle/>
          <a:p>
            <a:pPr algn="ctr"/>
            <a:r>
              <a:rPr lang="en-US" sz="1800" b="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Glacial – interglacial cycles</a:t>
            </a:r>
            <a:endParaRPr lang="en-US" dirty="0"/>
          </a:p>
        </p:txBody>
      </p:sp>
      <p:cxnSp>
        <p:nvCxnSpPr>
          <p:cNvPr id="7" name="Straight Arrow Connector 6">
            <a:extLst>
              <a:ext uri="{FF2B5EF4-FFF2-40B4-BE49-F238E27FC236}">
                <a16:creationId xmlns:a16="http://schemas.microsoft.com/office/drawing/2014/main" id="{E3E98F22-755F-60AD-9649-5DAC10125731}"/>
              </a:ext>
            </a:extLst>
          </p:cNvPr>
          <p:cNvCxnSpPr>
            <a:cxnSpLocks/>
          </p:cNvCxnSpPr>
          <p:nvPr/>
        </p:nvCxnSpPr>
        <p:spPr>
          <a:xfrm>
            <a:off x="6594061" y="3024954"/>
            <a:ext cx="1023730" cy="867171"/>
          </a:xfrm>
          <a:prstGeom prst="straightConnector1">
            <a:avLst/>
          </a:prstGeom>
          <a:ln w="57150">
            <a:solidFill>
              <a:srgbClr val="00BEFF"/>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merican mastodon (Mammut americanum). Mastodons diversified greatly during the Pliocene Epoch.">
            <a:extLst>
              <a:ext uri="{FF2B5EF4-FFF2-40B4-BE49-F238E27FC236}">
                <a16:creationId xmlns:a16="http://schemas.microsoft.com/office/drawing/2014/main" id="{2E183313-A9DE-FE20-A7D9-65D7083F3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31" y="4447305"/>
            <a:ext cx="1446727" cy="108504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691206-7CFB-D444-0964-2D2A2DAA0CE5}"/>
              </a:ext>
            </a:extLst>
          </p:cNvPr>
          <p:cNvSpPr txBox="1"/>
          <p:nvPr/>
        </p:nvSpPr>
        <p:spPr>
          <a:xfrm>
            <a:off x="7360474" y="6272156"/>
            <a:ext cx="1769165" cy="369332"/>
          </a:xfrm>
          <a:prstGeom prst="rect">
            <a:avLst/>
          </a:prstGeom>
          <a:noFill/>
        </p:spPr>
        <p:txBody>
          <a:bodyPr wrap="square">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homo sapiens </a:t>
            </a:r>
            <a:endParaRPr lang="en-US" dirty="0"/>
          </a:p>
        </p:txBody>
      </p:sp>
      <p:cxnSp>
        <p:nvCxnSpPr>
          <p:cNvPr id="16" name="Straight Arrow Connector 15">
            <a:extLst>
              <a:ext uri="{FF2B5EF4-FFF2-40B4-BE49-F238E27FC236}">
                <a16:creationId xmlns:a16="http://schemas.microsoft.com/office/drawing/2014/main" id="{EDB7B30E-1EF7-5C36-3094-65A55A3255B4}"/>
              </a:ext>
            </a:extLst>
          </p:cNvPr>
          <p:cNvCxnSpPr>
            <a:cxnSpLocks/>
          </p:cNvCxnSpPr>
          <p:nvPr/>
        </p:nvCxnSpPr>
        <p:spPr>
          <a:xfrm>
            <a:off x="7428947" y="6166431"/>
            <a:ext cx="1590261" cy="0"/>
          </a:xfrm>
          <a:prstGeom prst="straightConnector1">
            <a:avLst/>
          </a:prstGeom>
          <a:ln w="76200">
            <a:solidFill>
              <a:srgbClr val="00BEFF"/>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710AE6-A85F-F87F-74E5-609881E79669}"/>
              </a:ext>
            </a:extLst>
          </p:cNvPr>
          <p:cNvSpPr txBox="1"/>
          <p:nvPr/>
        </p:nvSpPr>
        <p:spPr>
          <a:xfrm>
            <a:off x="6737587" y="1563341"/>
            <a:ext cx="2325755" cy="276999"/>
          </a:xfrm>
          <a:prstGeom prst="rect">
            <a:avLst/>
          </a:prstGeom>
          <a:noFill/>
        </p:spPr>
        <p:txBody>
          <a:bodyPr wrap="square">
            <a:spAutoFit/>
          </a:bodyPr>
          <a:lstStyle/>
          <a:p>
            <a:r>
              <a:rPr lang="en-US" sz="1200" b="1" i="1" dirty="0">
                <a:latin typeface="Helvetica Neue" panose="02000503000000020004" pitchFamily="2" charset="0"/>
                <a:ea typeface="Helvetica Neue" panose="02000503000000020004" pitchFamily="2" charset="0"/>
                <a:cs typeface="Helvetica Neue" panose="02000503000000020004" pitchFamily="2" charset="0"/>
              </a:rPr>
              <a:t>Figure by Jessica Tierney, UA</a:t>
            </a:r>
            <a:endParaRPr lang="en-US" sz="1200" i="1" dirty="0"/>
          </a:p>
        </p:txBody>
      </p:sp>
      <p:sp>
        <p:nvSpPr>
          <p:cNvPr id="4" name="TextBox 3">
            <a:extLst>
              <a:ext uri="{FF2B5EF4-FFF2-40B4-BE49-F238E27FC236}">
                <a16:creationId xmlns:a16="http://schemas.microsoft.com/office/drawing/2014/main" id="{794A95B6-BFC6-7C2F-541E-990CACCA3839}"/>
              </a:ext>
            </a:extLst>
          </p:cNvPr>
          <p:cNvSpPr txBox="1"/>
          <p:nvPr/>
        </p:nvSpPr>
        <p:spPr>
          <a:xfrm>
            <a:off x="128270" y="172116"/>
            <a:ext cx="9015730" cy="1323439"/>
          </a:xfrm>
          <a:prstGeom prst="rect">
            <a:avLst/>
          </a:prstGeom>
          <a:noFill/>
        </p:spPr>
        <p:txBody>
          <a:bodyPr wrap="square">
            <a:spAutoFit/>
          </a:bodyPr>
          <a:lstStyle/>
          <a:p>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We know this energy imbalance is due to rising levels of greenhouse gases and that current atmospheric CO</a:t>
            </a:r>
            <a:r>
              <a:rPr lang="en-US" sz="2000" baseline="-25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concentrations are well outside the range of that experienced over the last …. </a:t>
            </a:r>
            <a:r>
              <a:rPr lang="en-US" sz="2000" b="1" strike="sngStrike"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323</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b="1" strike="sngStrike"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2000</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b="1" strike="sngStrike"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10,000 </a:t>
            </a: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b="1" strike="sngStrike"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800,000,</a:t>
            </a: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2.5 to 5 million years !!</a:t>
            </a:r>
            <a:endParaRPr lang="en-US" sz="2000" b="1"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02435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61456E-3332-D6E7-0F26-BEB073FCECDE}"/>
              </a:ext>
            </a:extLst>
          </p:cNvPr>
          <p:cNvSpPr txBox="1"/>
          <p:nvPr/>
        </p:nvSpPr>
        <p:spPr>
          <a:xfrm>
            <a:off x="228600" y="122854"/>
            <a:ext cx="8915400" cy="830997"/>
          </a:xfrm>
          <a:prstGeom prst="rect">
            <a:avLst/>
          </a:prstGeom>
          <a:noFill/>
        </p:spPr>
        <p:txBody>
          <a:bodyPr wrap="square">
            <a:spAutoFit/>
          </a:bodyPr>
          <a:lstStyle/>
          <a:p>
            <a:r>
              <a:rPr lang="en-US"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This excess heat is rapidly transforming our climate system, impacting ecosystems and society. </a:t>
            </a:r>
          </a:p>
        </p:txBody>
      </p:sp>
      <p:sp>
        <p:nvSpPr>
          <p:cNvPr id="4" name="TextBox 3">
            <a:extLst>
              <a:ext uri="{FF2B5EF4-FFF2-40B4-BE49-F238E27FC236}">
                <a16:creationId xmlns:a16="http://schemas.microsoft.com/office/drawing/2014/main" id="{20439C39-0076-DD3D-5F24-9B1C08A0BF48}"/>
              </a:ext>
            </a:extLst>
          </p:cNvPr>
          <p:cNvSpPr txBox="1"/>
          <p:nvPr/>
        </p:nvSpPr>
        <p:spPr>
          <a:xfrm>
            <a:off x="228600" y="1168068"/>
            <a:ext cx="7404100" cy="1446550"/>
          </a:xfrm>
          <a:prstGeom prst="rect">
            <a:avLst/>
          </a:prstGeom>
          <a:noFill/>
        </p:spPr>
        <p:txBody>
          <a:bodyPr wrap="square">
            <a:spAutoFit/>
          </a:bodyPr>
          <a:lstStyle/>
          <a:p>
            <a:r>
              <a:rPr lang="en-US" sz="22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There is a clear and urgent need to:</a:t>
            </a:r>
          </a:p>
          <a:p>
            <a:pPr marL="342900" indent="-342900">
              <a:buFont typeface="Arial" panose="020B0604020202020204" pitchFamily="34" charset="0"/>
              <a:buChar char="•"/>
            </a:pPr>
            <a:r>
              <a:rPr lang="en-US" sz="22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understand what is happening </a:t>
            </a:r>
            <a:r>
              <a:rPr lang="en-US" sz="22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to the climate system</a:t>
            </a:r>
          </a:p>
          <a:p>
            <a:pPr marL="342900" indent="-342900">
              <a:buFont typeface="Arial" panose="020B0604020202020204" pitchFamily="34" charset="0"/>
              <a:buChar char="•"/>
            </a:pPr>
            <a:r>
              <a:rPr lang="en-US" sz="22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what’s in store</a:t>
            </a:r>
            <a:r>
              <a:rPr lang="en-US" sz="22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for the future</a:t>
            </a:r>
          </a:p>
          <a:p>
            <a:pPr marL="342900" indent="-342900">
              <a:buFont typeface="Arial" panose="020B0604020202020204" pitchFamily="34" charset="0"/>
              <a:buChar char="•"/>
            </a:pPr>
            <a:r>
              <a:rPr lang="en-US" sz="22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develop adaptation and mitigation strategies</a:t>
            </a:r>
            <a:endParaRPr lang="en-US" sz="2200" dirty="0"/>
          </a:p>
        </p:txBody>
      </p:sp>
    </p:spTree>
    <p:extLst>
      <p:ext uri="{BB962C8B-B14F-4D97-AF65-F5344CB8AC3E}">
        <p14:creationId xmlns:p14="http://schemas.microsoft.com/office/powerpoint/2010/main" val="780746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61456E-3332-D6E7-0F26-BEB073FCECDE}"/>
              </a:ext>
            </a:extLst>
          </p:cNvPr>
          <p:cNvSpPr txBox="1"/>
          <p:nvPr/>
        </p:nvSpPr>
        <p:spPr>
          <a:xfrm>
            <a:off x="228600" y="122854"/>
            <a:ext cx="8915400" cy="830997"/>
          </a:xfrm>
          <a:prstGeom prst="rect">
            <a:avLst/>
          </a:prstGeom>
          <a:noFill/>
        </p:spPr>
        <p:txBody>
          <a:bodyPr wrap="square">
            <a:spAutoFit/>
          </a:bodyPr>
          <a:lstStyle/>
          <a:p>
            <a:r>
              <a:rPr lang="en-US"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This excess heat is rapidly transforming our climate system, impacting ecosystems and society. </a:t>
            </a:r>
          </a:p>
        </p:txBody>
      </p:sp>
      <p:sp>
        <p:nvSpPr>
          <p:cNvPr id="4" name="TextBox 3">
            <a:extLst>
              <a:ext uri="{FF2B5EF4-FFF2-40B4-BE49-F238E27FC236}">
                <a16:creationId xmlns:a16="http://schemas.microsoft.com/office/drawing/2014/main" id="{20439C39-0076-DD3D-5F24-9B1C08A0BF48}"/>
              </a:ext>
            </a:extLst>
          </p:cNvPr>
          <p:cNvSpPr txBox="1"/>
          <p:nvPr/>
        </p:nvSpPr>
        <p:spPr>
          <a:xfrm>
            <a:off x="228600" y="1168068"/>
            <a:ext cx="7404100" cy="1446550"/>
          </a:xfrm>
          <a:prstGeom prst="rect">
            <a:avLst/>
          </a:prstGeom>
          <a:noFill/>
        </p:spPr>
        <p:txBody>
          <a:bodyPr wrap="square">
            <a:spAutoFit/>
          </a:bodyPr>
          <a:lstStyle/>
          <a:p>
            <a:r>
              <a:rPr lang="en-US" sz="22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There is a clear and urgent need to:</a:t>
            </a:r>
          </a:p>
          <a:p>
            <a:pPr marL="342900" indent="-342900">
              <a:buFont typeface="Arial" panose="020B0604020202020204" pitchFamily="34" charset="0"/>
              <a:buChar char="•"/>
            </a:pPr>
            <a:r>
              <a:rPr lang="en-US" sz="22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understand what is happening </a:t>
            </a:r>
            <a:r>
              <a:rPr lang="en-US" sz="22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to the climate system</a:t>
            </a:r>
          </a:p>
          <a:p>
            <a:pPr marL="342900" indent="-342900">
              <a:buFont typeface="Arial" panose="020B0604020202020204" pitchFamily="34" charset="0"/>
              <a:buChar char="•"/>
            </a:pPr>
            <a:r>
              <a:rPr lang="en-US" sz="22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what’s in store</a:t>
            </a:r>
            <a:r>
              <a:rPr lang="en-US" sz="22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for the future</a:t>
            </a:r>
          </a:p>
          <a:p>
            <a:pPr marL="342900" indent="-342900">
              <a:buFont typeface="Arial" panose="020B0604020202020204" pitchFamily="34" charset="0"/>
              <a:buChar char="•"/>
            </a:pPr>
            <a:r>
              <a:rPr lang="en-US" sz="22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develop adaptation and mitigation strategies</a:t>
            </a:r>
            <a:endParaRPr lang="en-US" sz="2200" dirty="0"/>
          </a:p>
        </p:txBody>
      </p:sp>
      <p:sp>
        <p:nvSpPr>
          <p:cNvPr id="7" name="TextBox 6">
            <a:extLst>
              <a:ext uri="{FF2B5EF4-FFF2-40B4-BE49-F238E27FC236}">
                <a16:creationId xmlns:a16="http://schemas.microsoft.com/office/drawing/2014/main" id="{6B5510DC-6BA0-1B79-753B-4342259044DB}"/>
              </a:ext>
            </a:extLst>
          </p:cNvPr>
          <p:cNvSpPr txBox="1"/>
          <p:nvPr/>
        </p:nvSpPr>
        <p:spPr>
          <a:xfrm>
            <a:off x="6680200" y="790911"/>
            <a:ext cx="2362200" cy="461665"/>
          </a:xfrm>
          <a:prstGeom prst="rect">
            <a:avLst/>
          </a:prstGeom>
          <a:noFill/>
        </p:spPr>
        <p:txBody>
          <a:bodyPr wrap="square" rtlCol="0">
            <a:spAutoFit/>
          </a:bodyPr>
          <a:lstStyle/>
          <a:p>
            <a:r>
              <a:rPr lang="en-US" sz="2300" b="1" dirty="0">
                <a:solidFill>
                  <a:srgbClr val="008CFF"/>
                </a:solidFill>
                <a:latin typeface="Helvetica Neue" panose="02000503000000020004" pitchFamily="2" charset="0"/>
                <a:ea typeface="Helvetica Neue" panose="02000503000000020004" pitchFamily="2" charset="0"/>
                <a:cs typeface="Helvetica Neue" panose="02000503000000020004" pitchFamily="2" charset="0"/>
              </a:rPr>
              <a:t>data &amp; models</a:t>
            </a:r>
          </a:p>
        </p:txBody>
      </p:sp>
      <p:sp>
        <p:nvSpPr>
          <p:cNvPr id="8" name="TextBox 7">
            <a:extLst>
              <a:ext uri="{FF2B5EF4-FFF2-40B4-BE49-F238E27FC236}">
                <a16:creationId xmlns:a16="http://schemas.microsoft.com/office/drawing/2014/main" id="{68E5B21B-8458-4315-C5BD-D8160FF6096D}"/>
              </a:ext>
            </a:extLst>
          </p:cNvPr>
          <p:cNvSpPr txBox="1"/>
          <p:nvPr/>
        </p:nvSpPr>
        <p:spPr>
          <a:xfrm>
            <a:off x="3016250" y="2828835"/>
            <a:ext cx="5899150" cy="1154162"/>
          </a:xfrm>
          <a:prstGeom prst="rect">
            <a:avLst/>
          </a:prstGeom>
          <a:noFill/>
        </p:spPr>
        <p:txBody>
          <a:bodyPr wrap="square" rtlCol="0">
            <a:spAutoFit/>
          </a:bodyPr>
          <a:lstStyle/>
          <a:p>
            <a:r>
              <a:rPr lang="en-US" sz="2300" b="1" dirty="0">
                <a:solidFill>
                  <a:schemeClr val="accent2">
                    <a:lumMod val="75000"/>
                  </a:schemeClr>
                </a:solidFill>
                <a:latin typeface="Helvetica Neue" panose="02000503000000020004" pitchFamily="2" charset="0"/>
                <a:ea typeface="Helvetica Neue" panose="02000503000000020004" pitchFamily="2" charset="0"/>
                <a:cs typeface="Helvetica Neue" panose="02000503000000020004" pitchFamily="2" charset="0"/>
              </a:rPr>
              <a:t>Relies on the </a:t>
            </a:r>
            <a:r>
              <a:rPr lang="en-US" sz="2300" b="1" u="sng" dirty="0">
                <a:solidFill>
                  <a:schemeClr val="accent2">
                    <a:lumMod val="75000"/>
                  </a:schemeClr>
                </a:solidFill>
                <a:latin typeface="Helvetica Neue" panose="02000503000000020004" pitchFamily="2" charset="0"/>
                <a:ea typeface="Helvetica Neue" panose="02000503000000020004" pitchFamily="2" charset="0"/>
                <a:cs typeface="Helvetica Neue" panose="02000503000000020004" pitchFamily="2" charset="0"/>
              </a:rPr>
              <a:t>effective communication </a:t>
            </a:r>
            <a:r>
              <a:rPr lang="en-US" sz="2300" b="1" dirty="0">
                <a:solidFill>
                  <a:schemeClr val="accent2">
                    <a:lumMod val="75000"/>
                  </a:schemeClr>
                </a:solidFill>
                <a:latin typeface="Helvetica Neue" panose="02000503000000020004" pitchFamily="2" charset="0"/>
                <a:ea typeface="Helvetica Neue" panose="02000503000000020004" pitchFamily="2" charset="0"/>
                <a:cs typeface="Helvetica Neue" panose="02000503000000020004" pitchFamily="2" charset="0"/>
              </a:rPr>
              <a:t>of information from derived from </a:t>
            </a:r>
          </a:p>
          <a:p>
            <a:r>
              <a:rPr lang="en-US" sz="2300" b="1" dirty="0">
                <a:solidFill>
                  <a:srgbClr val="008CFF"/>
                </a:solidFill>
                <a:latin typeface="Helvetica Neue" panose="02000503000000020004" pitchFamily="2" charset="0"/>
                <a:ea typeface="Helvetica Neue" panose="02000503000000020004" pitchFamily="2" charset="0"/>
                <a:cs typeface="Helvetica Neue" panose="02000503000000020004" pitchFamily="2" charset="0"/>
              </a:rPr>
              <a:t>data &amp; models</a:t>
            </a:r>
            <a:r>
              <a:rPr lang="en-US" sz="2300" b="1" dirty="0">
                <a:solidFill>
                  <a:schemeClr val="accent2">
                    <a:lumMod val="7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12" name="Elbow Connector 11">
            <a:extLst>
              <a:ext uri="{FF2B5EF4-FFF2-40B4-BE49-F238E27FC236}">
                <a16:creationId xmlns:a16="http://schemas.microsoft.com/office/drawing/2014/main" id="{3BBAE6A3-097E-DA42-CEA0-8B888F4683CB}"/>
              </a:ext>
            </a:extLst>
          </p:cNvPr>
          <p:cNvCxnSpPr/>
          <p:nvPr/>
        </p:nvCxnSpPr>
        <p:spPr>
          <a:xfrm rot="10800000" flipV="1">
            <a:off x="7493000" y="1316076"/>
            <a:ext cx="635000" cy="423824"/>
          </a:xfrm>
          <a:prstGeom prst="bentConnector3">
            <a:avLst>
              <a:gd name="adj1" fmla="val 2000"/>
            </a:avLst>
          </a:prstGeom>
          <a:ln w="381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F344C098-F04F-3BB9-D1E5-75E6B51180D1}"/>
              </a:ext>
            </a:extLst>
          </p:cNvPr>
          <p:cNvCxnSpPr>
            <a:cxnSpLocks/>
          </p:cNvCxnSpPr>
          <p:nvPr/>
        </p:nvCxnSpPr>
        <p:spPr>
          <a:xfrm rot="10800000" flipV="1">
            <a:off x="5054600" y="1316076"/>
            <a:ext cx="3517900" cy="756380"/>
          </a:xfrm>
          <a:prstGeom prst="bentConnector3">
            <a:avLst>
              <a:gd name="adj1" fmla="val 542"/>
            </a:avLst>
          </a:prstGeom>
          <a:ln w="381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AD5E7518-585E-27EF-2E8E-805DD32A2F27}"/>
              </a:ext>
            </a:extLst>
          </p:cNvPr>
          <p:cNvCxnSpPr>
            <a:cxnSpLocks/>
          </p:cNvCxnSpPr>
          <p:nvPr/>
        </p:nvCxnSpPr>
        <p:spPr>
          <a:xfrm rot="10800000" flipV="1">
            <a:off x="5502275" y="1309715"/>
            <a:ext cx="3292476" cy="2551087"/>
          </a:xfrm>
          <a:prstGeom prst="bentConnector3">
            <a:avLst>
              <a:gd name="adj1" fmla="val -530"/>
            </a:avLst>
          </a:prstGeom>
          <a:ln w="38100">
            <a:solidFill>
              <a:srgbClr val="008C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25EA96-A7DB-DC0D-3DBD-21C8B7C83AD6}"/>
              </a:ext>
            </a:extLst>
          </p:cNvPr>
          <p:cNvCxnSpPr/>
          <p:nvPr/>
        </p:nvCxnSpPr>
        <p:spPr>
          <a:xfrm>
            <a:off x="5854700" y="2589218"/>
            <a:ext cx="0" cy="31908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723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line, font&#10;&#10;Description automatically generated">
            <a:extLst>
              <a:ext uri="{FF2B5EF4-FFF2-40B4-BE49-F238E27FC236}">
                <a16:creationId xmlns:a16="http://schemas.microsoft.com/office/drawing/2014/main" id="{01EE178C-78D9-440D-C64D-A8DD1276DAF6}"/>
              </a:ext>
            </a:extLst>
          </p:cNvPr>
          <p:cNvPicPr>
            <a:picLocks noChangeAspect="1"/>
          </p:cNvPicPr>
          <p:nvPr/>
        </p:nvPicPr>
        <p:blipFill>
          <a:blip r:embed="rId2"/>
          <a:stretch>
            <a:fillRect/>
          </a:stretch>
        </p:blipFill>
        <p:spPr>
          <a:xfrm>
            <a:off x="0" y="1066510"/>
            <a:ext cx="9143475" cy="5029490"/>
          </a:xfrm>
          <a:prstGeom prst="rect">
            <a:avLst/>
          </a:prstGeom>
        </p:spPr>
      </p:pic>
      <p:sp>
        <p:nvSpPr>
          <p:cNvPr id="6" name="TextBox 5">
            <a:extLst>
              <a:ext uri="{FF2B5EF4-FFF2-40B4-BE49-F238E27FC236}">
                <a16:creationId xmlns:a16="http://schemas.microsoft.com/office/drawing/2014/main" id="{EB4CA5E9-F0D6-05FE-61B2-F6EDB019F744}"/>
              </a:ext>
            </a:extLst>
          </p:cNvPr>
          <p:cNvSpPr txBox="1"/>
          <p:nvPr/>
        </p:nvSpPr>
        <p:spPr>
          <a:xfrm>
            <a:off x="7378700" y="5726668"/>
            <a:ext cx="1295400" cy="369332"/>
          </a:xfrm>
          <a:prstGeom prst="rect">
            <a:avLst/>
          </a:prstGeom>
          <a:noFill/>
        </p:spPr>
        <p:txBody>
          <a:bodyPr wrap="square">
            <a:spAutoFit/>
          </a:bodyPr>
          <a:lstStyle/>
          <a:p>
            <a:r>
              <a:rPr lang="en-US"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IPCC AR6</a:t>
            </a:r>
            <a:endParaRPr lang="en-US" dirty="0"/>
          </a:p>
        </p:txBody>
      </p:sp>
      <p:sp>
        <p:nvSpPr>
          <p:cNvPr id="8" name="TextBox 7">
            <a:extLst>
              <a:ext uri="{FF2B5EF4-FFF2-40B4-BE49-F238E27FC236}">
                <a16:creationId xmlns:a16="http://schemas.microsoft.com/office/drawing/2014/main" id="{B50B04FE-FE1F-BE9A-2E77-C2D9715DCAEC}"/>
              </a:ext>
            </a:extLst>
          </p:cNvPr>
          <p:cNvSpPr txBox="1"/>
          <p:nvPr/>
        </p:nvSpPr>
        <p:spPr>
          <a:xfrm>
            <a:off x="139436" y="117614"/>
            <a:ext cx="9143475" cy="707886"/>
          </a:xfrm>
          <a:prstGeom prst="rect">
            <a:avLst/>
          </a:prstGeom>
          <a:noFill/>
        </p:spPr>
        <p:txBody>
          <a:bodyPr wrap="square">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We need people who </a:t>
            </a:r>
            <a:r>
              <a:rPr lang="en-US" sz="2000" b="1" dirty="0">
                <a:latin typeface="Helvetica Neue" panose="02000503000000020004" pitchFamily="2" charset="0"/>
                <a:ea typeface="Helvetica Neue" panose="02000503000000020004" pitchFamily="2" charset="0"/>
                <a:cs typeface="Helvetica Neue" panose="02000503000000020004" pitchFamily="2" charset="0"/>
              </a:rPr>
              <a:t>understand</a:t>
            </a:r>
            <a:r>
              <a:rPr lang="en-US" sz="2000" dirty="0">
                <a:latin typeface="Helvetica Neue" panose="02000503000000020004" pitchFamily="2" charset="0"/>
                <a:ea typeface="Helvetica Neue" panose="02000503000000020004" pitchFamily="2" charset="0"/>
                <a:cs typeface="Helvetica Neue" panose="02000503000000020004" pitchFamily="2" charset="0"/>
              </a:rPr>
              <a:t> the climate system and environment, have the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skillsets to analyze data</a:t>
            </a:r>
            <a:r>
              <a:rPr lang="en-US" sz="2000" dirty="0">
                <a:latin typeface="Helvetica Neue" panose="02000503000000020004" pitchFamily="2" charset="0"/>
                <a:ea typeface="Helvetica Neue" panose="02000503000000020004" pitchFamily="2" charset="0"/>
                <a:cs typeface="Helvetica Neue" panose="02000503000000020004" pitchFamily="2" charset="0"/>
              </a:rPr>
              <a:t>, and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effectively communicate </a:t>
            </a:r>
            <a:r>
              <a:rPr lang="en-US" sz="2000" dirty="0">
                <a:latin typeface="Helvetica Neue" panose="02000503000000020004" pitchFamily="2" charset="0"/>
                <a:ea typeface="Helvetica Neue" panose="02000503000000020004" pitchFamily="2" charset="0"/>
                <a:cs typeface="Helvetica Neue" panose="02000503000000020004" pitchFamily="2" charset="0"/>
              </a:rPr>
              <a:t>results.</a:t>
            </a:r>
          </a:p>
        </p:txBody>
      </p:sp>
    </p:spTree>
    <p:extLst>
      <p:ext uri="{BB962C8B-B14F-4D97-AF65-F5344CB8AC3E}">
        <p14:creationId xmlns:p14="http://schemas.microsoft.com/office/powerpoint/2010/main" val="4187879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9D8230-D352-0EE9-68A2-975BB141B42C}"/>
              </a:ext>
            </a:extLst>
          </p:cNvPr>
          <p:cNvSpPr txBox="1"/>
          <p:nvPr/>
        </p:nvSpPr>
        <p:spPr>
          <a:xfrm>
            <a:off x="371061" y="184792"/>
            <a:ext cx="8401878" cy="830997"/>
          </a:xfrm>
          <a:prstGeom prst="rect">
            <a:avLst/>
          </a:prstGeom>
          <a:noFill/>
        </p:spPr>
        <p:txBody>
          <a:bodyPr wrap="square">
            <a:spAutoFit/>
          </a:bodyPr>
          <a:lstStyle/>
          <a:p>
            <a:pPr algn="ctr"/>
            <a:r>
              <a:rPr lang="en-US" sz="2400" b="1" dirty="0">
                <a:latin typeface="Helvetica" pitchFamily="2" charset="0"/>
              </a:rPr>
              <a:t>EES 3506 / 5506  Observing &amp; Modeling Climate Change</a:t>
            </a:r>
          </a:p>
          <a:p>
            <a:pPr algn="ctr"/>
            <a:r>
              <a:rPr lang="en-US" sz="2400" b="1" dirty="0">
                <a:latin typeface="Helvetica" pitchFamily="2" charset="0"/>
              </a:rPr>
              <a:t>Fall 2023 Goals</a:t>
            </a:r>
          </a:p>
        </p:txBody>
      </p:sp>
      <p:sp>
        <p:nvSpPr>
          <p:cNvPr id="7" name="TextBox 6">
            <a:extLst>
              <a:ext uri="{FF2B5EF4-FFF2-40B4-BE49-F238E27FC236}">
                <a16:creationId xmlns:a16="http://schemas.microsoft.com/office/drawing/2014/main" id="{F82808CE-F7BF-0003-B4B0-6A14185AE4CD}"/>
              </a:ext>
            </a:extLst>
          </p:cNvPr>
          <p:cNvSpPr txBox="1"/>
          <p:nvPr/>
        </p:nvSpPr>
        <p:spPr>
          <a:xfrm>
            <a:off x="1285458" y="1548856"/>
            <a:ext cx="7540486" cy="707886"/>
          </a:xfrm>
          <a:prstGeom prst="rect">
            <a:avLst/>
          </a:prstGeom>
          <a:noFill/>
          <a:ln w="38100">
            <a:solidFill>
              <a:srgbClr val="00B0F0"/>
            </a:solidFill>
          </a:ln>
        </p:spPr>
        <p:txBody>
          <a:bodyPr wrap="square">
            <a:spAutoFit/>
          </a:bodyPr>
          <a:lstStyle/>
          <a:p>
            <a:r>
              <a:rPr lang="en-US" sz="2000" dirty="0">
                <a:effectLst/>
                <a:latin typeface="Helvetica" pitchFamily="2" charset="0"/>
              </a:rPr>
              <a:t>Gain experience in the tools that scientists use to analyze observational datasets</a:t>
            </a:r>
            <a:r>
              <a:rPr lang="en-US" sz="2000" dirty="0">
                <a:latin typeface="Helvetica" pitchFamily="2" charset="0"/>
              </a:rPr>
              <a:t> </a:t>
            </a:r>
            <a:r>
              <a:rPr lang="en-US" sz="2000" dirty="0">
                <a:effectLst/>
                <a:latin typeface="Helvetica" pitchFamily="2" charset="0"/>
              </a:rPr>
              <a:t>and climate model output.</a:t>
            </a:r>
          </a:p>
        </p:txBody>
      </p:sp>
      <p:pic>
        <p:nvPicPr>
          <p:cNvPr id="24" name="Graphic 23" descr="Earth globe: Americas with solid fill">
            <a:extLst>
              <a:ext uri="{FF2B5EF4-FFF2-40B4-BE49-F238E27FC236}">
                <a16:creationId xmlns:a16="http://schemas.microsoft.com/office/drawing/2014/main" id="{B2FF9E92-0E62-969B-FCA7-A8E9D15AE5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2" y="1447038"/>
            <a:ext cx="914400" cy="914400"/>
          </a:xfrm>
          <a:prstGeom prst="rect">
            <a:avLst/>
          </a:prstGeom>
        </p:spPr>
      </p:pic>
    </p:spTree>
    <p:extLst>
      <p:ext uri="{BB962C8B-B14F-4D97-AF65-F5344CB8AC3E}">
        <p14:creationId xmlns:p14="http://schemas.microsoft.com/office/powerpoint/2010/main" val="3446359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9D8230-D352-0EE9-68A2-975BB141B42C}"/>
              </a:ext>
            </a:extLst>
          </p:cNvPr>
          <p:cNvSpPr txBox="1"/>
          <p:nvPr/>
        </p:nvSpPr>
        <p:spPr>
          <a:xfrm>
            <a:off x="371061" y="184792"/>
            <a:ext cx="8401878" cy="830997"/>
          </a:xfrm>
          <a:prstGeom prst="rect">
            <a:avLst/>
          </a:prstGeom>
          <a:noFill/>
        </p:spPr>
        <p:txBody>
          <a:bodyPr wrap="square">
            <a:spAutoFit/>
          </a:bodyPr>
          <a:lstStyle/>
          <a:p>
            <a:pPr algn="ctr"/>
            <a:r>
              <a:rPr lang="en-US" sz="2400" b="1" dirty="0">
                <a:latin typeface="Helvetica" pitchFamily="2" charset="0"/>
              </a:rPr>
              <a:t>EES 3506 / 5506  Observing &amp; Modeling Climate Change</a:t>
            </a:r>
          </a:p>
          <a:p>
            <a:pPr algn="ctr"/>
            <a:r>
              <a:rPr lang="en-US" sz="2400" b="1" dirty="0">
                <a:latin typeface="Helvetica" pitchFamily="2" charset="0"/>
              </a:rPr>
              <a:t>Fall 2023 Goals</a:t>
            </a:r>
          </a:p>
        </p:txBody>
      </p:sp>
      <p:sp>
        <p:nvSpPr>
          <p:cNvPr id="7" name="TextBox 6">
            <a:extLst>
              <a:ext uri="{FF2B5EF4-FFF2-40B4-BE49-F238E27FC236}">
                <a16:creationId xmlns:a16="http://schemas.microsoft.com/office/drawing/2014/main" id="{F82808CE-F7BF-0003-B4B0-6A14185AE4CD}"/>
              </a:ext>
            </a:extLst>
          </p:cNvPr>
          <p:cNvSpPr txBox="1"/>
          <p:nvPr/>
        </p:nvSpPr>
        <p:spPr>
          <a:xfrm>
            <a:off x="1285458" y="1548856"/>
            <a:ext cx="7540486" cy="707886"/>
          </a:xfrm>
          <a:prstGeom prst="rect">
            <a:avLst/>
          </a:prstGeom>
          <a:noFill/>
          <a:ln w="38100">
            <a:solidFill>
              <a:srgbClr val="00B0F0"/>
            </a:solidFill>
          </a:ln>
        </p:spPr>
        <p:txBody>
          <a:bodyPr wrap="square">
            <a:spAutoFit/>
          </a:bodyPr>
          <a:lstStyle/>
          <a:p>
            <a:r>
              <a:rPr lang="en-US" sz="2000" dirty="0">
                <a:effectLst/>
                <a:latin typeface="Helvetica" pitchFamily="2" charset="0"/>
              </a:rPr>
              <a:t>Gain experience in the tools that scientists use to analyze observational datasets</a:t>
            </a:r>
            <a:r>
              <a:rPr lang="en-US" sz="2000" dirty="0">
                <a:latin typeface="Helvetica" pitchFamily="2" charset="0"/>
              </a:rPr>
              <a:t> </a:t>
            </a:r>
            <a:r>
              <a:rPr lang="en-US" sz="2000" dirty="0">
                <a:effectLst/>
                <a:latin typeface="Helvetica" pitchFamily="2" charset="0"/>
              </a:rPr>
              <a:t>and climate model output.</a:t>
            </a:r>
          </a:p>
        </p:txBody>
      </p:sp>
      <p:sp>
        <p:nvSpPr>
          <p:cNvPr id="8" name="TextBox 7">
            <a:extLst>
              <a:ext uri="{FF2B5EF4-FFF2-40B4-BE49-F238E27FC236}">
                <a16:creationId xmlns:a16="http://schemas.microsoft.com/office/drawing/2014/main" id="{EDD7AA22-D7EF-81A3-AAEB-DE37EDAC9753}"/>
              </a:ext>
            </a:extLst>
          </p:cNvPr>
          <p:cNvSpPr txBox="1"/>
          <p:nvPr/>
        </p:nvSpPr>
        <p:spPr>
          <a:xfrm>
            <a:off x="1285459" y="2551162"/>
            <a:ext cx="7540487" cy="1015663"/>
          </a:xfrm>
          <a:prstGeom prst="rect">
            <a:avLst/>
          </a:prstGeom>
          <a:noFill/>
          <a:ln w="38100">
            <a:solidFill>
              <a:srgbClr val="00B0F0"/>
            </a:solidFill>
          </a:ln>
        </p:spPr>
        <p:txBody>
          <a:bodyPr wrap="square">
            <a:spAutoFit/>
          </a:bodyPr>
          <a:lstStyle/>
          <a:p>
            <a:r>
              <a:rPr lang="en-US" sz="2000" dirty="0">
                <a:effectLst/>
                <a:latin typeface="Helvetica" pitchFamily="2" charset="0"/>
              </a:rPr>
              <a:t>Explore the direct evidence of anthropogenic climate change through active</a:t>
            </a:r>
            <a:r>
              <a:rPr lang="en-US" sz="2000" dirty="0">
                <a:latin typeface="Helvetica" pitchFamily="2" charset="0"/>
              </a:rPr>
              <a:t> </a:t>
            </a:r>
            <a:r>
              <a:rPr lang="en-US" sz="2000" dirty="0">
                <a:effectLst/>
                <a:latin typeface="Helvetica" pitchFamily="2" charset="0"/>
              </a:rPr>
              <a:t>analysis of real-world datasets using the Python programming language.</a:t>
            </a:r>
          </a:p>
        </p:txBody>
      </p:sp>
      <p:pic>
        <p:nvPicPr>
          <p:cNvPr id="23" name="Graphic 22" descr="Earth globe: Americas with solid fill">
            <a:extLst>
              <a:ext uri="{FF2B5EF4-FFF2-40B4-BE49-F238E27FC236}">
                <a16:creationId xmlns:a16="http://schemas.microsoft.com/office/drawing/2014/main" id="{CD7251DA-A577-E8A9-2460-A308585CB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2" y="2601793"/>
            <a:ext cx="914400" cy="914400"/>
          </a:xfrm>
          <a:prstGeom prst="rect">
            <a:avLst/>
          </a:prstGeom>
        </p:spPr>
      </p:pic>
      <p:pic>
        <p:nvPicPr>
          <p:cNvPr id="24" name="Graphic 23" descr="Earth globe: Americas with solid fill">
            <a:extLst>
              <a:ext uri="{FF2B5EF4-FFF2-40B4-BE49-F238E27FC236}">
                <a16:creationId xmlns:a16="http://schemas.microsoft.com/office/drawing/2014/main" id="{B2FF9E92-0E62-969B-FCA7-A8E9D15AE5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2" y="1447038"/>
            <a:ext cx="914400" cy="914400"/>
          </a:xfrm>
          <a:prstGeom prst="rect">
            <a:avLst/>
          </a:prstGeom>
        </p:spPr>
      </p:pic>
    </p:spTree>
    <p:extLst>
      <p:ext uri="{BB962C8B-B14F-4D97-AF65-F5344CB8AC3E}">
        <p14:creationId xmlns:p14="http://schemas.microsoft.com/office/powerpoint/2010/main" val="18898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9D8230-D352-0EE9-68A2-975BB141B42C}"/>
              </a:ext>
            </a:extLst>
          </p:cNvPr>
          <p:cNvSpPr txBox="1"/>
          <p:nvPr/>
        </p:nvSpPr>
        <p:spPr>
          <a:xfrm>
            <a:off x="371061" y="184792"/>
            <a:ext cx="8401878" cy="830997"/>
          </a:xfrm>
          <a:prstGeom prst="rect">
            <a:avLst/>
          </a:prstGeom>
          <a:noFill/>
        </p:spPr>
        <p:txBody>
          <a:bodyPr wrap="square">
            <a:spAutoFit/>
          </a:bodyPr>
          <a:lstStyle/>
          <a:p>
            <a:pPr algn="ctr"/>
            <a:r>
              <a:rPr lang="en-US" sz="2400" b="1" dirty="0">
                <a:latin typeface="Helvetica" pitchFamily="2" charset="0"/>
              </a:rPr>
              <a:t>EES 3506 / 5506  Observing &amp; Modeling Climate Change</a:t>
            </a:r>
          </a:p>
          <a:p>
            <a:pPr algn="ctr"/>
            <a:r>
              <a:rPr lang="en-US" sz="2400" b="1" dirty="0">
                <a:latin typeface="Helvetica" pitchFamily="2" charset="0"/>
              </a:rPr>
              <a:t>Fall 2023 Goals</a:t>
            </a:r>
          </a:p>
        </p:txBody>
      </p:sp>
      <p:sp>
        <p:nvSpPr>
          <p:cNvPr id="7" name="TextBox 6">
            <a:extLst>
              <a:ext uri="{FF2B5EF4-FFF2-40B4-BE49-F238E27FC236}">
                <a16:creationId xmlns:a16="http://schemas.microsoft.com/office/drawing/2014/main" id="{F82808CE-F7BF-0003-B4B0-6A14185AE4CD}"/>
              </a:ext>
            </a:extLst>
          </p:cNvPr>
          <p:cNvSpPr txBox="1"/>
          <p:nvPr/>
        </p:nvSpPr>
        <p:spPr>
          <a:xfrm>
            <a:off x="1285458" y="1548856"/>
            <a:ext cx="7540486" cy="707886"/>
          </a:xfrm>
          <a:prstGeom prst="rect">
            <a:avLst/>
          </a:prstGeom>
          <a:noFill/>
          <a:ln w="38100">
            <a:solidFill>
              <a:srgbClr val="00B0F0"/>
            </a:solidFill>
          </a:ln>
        </p:spPr>
        <p:txBody>
          <a:bodyPr wrap="square">
            <a:spAutoFit/>
          </a:bodyPr>
          <a:lstStyle/>
          <a:p>
            <a:r>
              <a:rPr lang="en-US" sz="2000" dirty="0">
                <a:effectLst/>
                <a:latin typeface="Helvetica" pitchFamily="2" charset="0"/>
              </a:rPr>
              <a:t>Gain experience in the tools that scientists use to analyze observational datasets</a:t>
            </a:r>
            <a:r>
              <a:rPr lang="en-US" sz="2000" dirty="0">
                <a:latin typeface="Helvetica" pitchFamily="2" charset="0"/>
              </a:rPr>
              <a:t> </a:t>
            </a:r>
            <a:r>
              <a:rPr lang="en-US" sz="2000" dirty="0">
                <a:effectLst/>
                <a:latin typeface="Helvetica" pitchFamily="2" charset="0"/>
              </a:rPr>
              <a:t>and climate model output.</a:t>
            </a:r>
          </a:p>
        </p:txBody>
      </p:sp>
      <p:sp>
        <p:nvSpPr>
          <p:cNvPr id="8" name="TextBox 7">
            <a:extLst>
              <a:ext uri="{FF2B5EF4-FFF2-40B4-BE49-F238E27FC236}">
                <a16:creationId xmlns:a16="http://schemas.microsoft.com/office/drawing/2014/main" id="{EDD7AA22-D7EF-81A3-AAEB-DE37EDAC9753}"/>
              </a:ext>
            </a:extLst>
          </p:cNvPr>
          <p:cNvSpPr txBox="1"/>
          <p:nvPr/>
        </p:nvSpPr>
        <p:spPr>
          <a:xfrm>
            <a:off x="1285459" y="2551162"/>
            <a:ext cx="7540487" cy="1015663"/>
          </a:xfrm>
          <a:prstGeom prst="rect">
            <a:avLst/>
          </a:prstGeom>
          <a:noFill/>
          <a:ln w="38100">
            <a:solidFill>
              <a:srgbClr val="00B0F0"/>
            </a:solidFill>
          </a:ln>
        </p:spPr>
        <p:txBody>
          <a:bodyPr wrap="square">
            <a:spAutoFit/>
          </a:bodyPr>
          <a:lstStyle/>
          <a:p>
            <a:r>
              <a:rPr lang="en-US" sz="2000" dirty="0">
                <a:effectLst/>
                <a:latin typeface="Helvetica" pitchFamily="2" charset="0"/>
              </a:rPr>
              <a:t>Explore the direct evidence of anthropogenic climate change through active</a:t>
            </a:r>
            <a:r>
              <a:rPr lang="en-US" sz="2000" dirty="0">
                <a:latin typeface="Helvetica" pitchFamily="2" charset="0"/>
              </a:rPr>
              <a:t> </a:t>
            </a:r>
            <a:r>
              <a:rPr lang="en-US" sz="2000" dirty="0">
                <a:effectLst/>
                <a:latin typeface="Helvetica" pitchFamily="2" charset="0"/>
              </a:rPr>
              <a:t>analysis of real-world datasets using the Python programming language.</a:t>
            </a:r>
          </a:p>
        </p:txBody>
      </p:sp>
      <p:sp>
        <p:nvSpPr>
          <p:cNvPr id="9" name="TextBox 8">
            <a:extLst>
              <a:ext uri="{FF2B5EF4-FFF2-40B4-BE49-F238E27FC236}">
                <a16:creationId xmlns:a16="http://schemas.microsoft.com/office/drawing/2014/main" id="{11A1B00E-BA55-D9EA-D4A7-050D02289F1D}"/>
              </a:ext>
            </a:extLst>
          </p:cNvPr>
          <p:cNvSpPr txBox="1"/>
          <p:nvPr/>
        </p:nvSpPr>
        <p:spPr>
          <a:xfrm>
            <a:off x="1285458" y="3861245"/>
            <a:ext cx="7540487" cy="1015663"/>
          </a:xfrm>
          <a:prstGeom prst="rect">
            <a:avLst/>
          </a:prstGeom>
          <a:noFill/>
          <a:ln w="38100">
            <a:solidFill>
              <a:srgbClr val="00B0F0"/>
            </a:solidFill>
          </a:ln>
        </p:spPr>
        <p:txBody>
          <a:bodyPr wrap="square">
            <a:spAutoFit/>
          </a:bodyPr>
          <a:lstStyle/>
          <a:p>
            <a:r>
              <a:rPr lang="en-US" sz="2000" dirty="0">
                <a:effectLst/>
                <a:latin typeface="Helvetica" pitchFamily="2" charset="0"/>
              </a:rPr>
              <a:t>Gain an introductory level understanding of what climate models are and how to</a:t>
            </a:r>
            <a:r>
              <a:rPr lang="en-US" sz="2000" dirty="0">
                <a:latin typeface="Helvetica" pitchFamily="2" charset="0"/>
              </a:rPr>
              <a:t> </a:t>
            </a:r>
            <a:r>
              <a:rPr lang="en-US" sz="2000" dirty="0">
                <a:effectLst/>
                <a:latin typeface="Helvetica" pitchFamily="2" charset="0"/>
              </a:rPr>
              <a:t>analyze the results of climate modeling experiments to explore 21st century</a:t>
            </a:r>
            <a:r>
              <a:rPr lang="en-US" sz="2000" dirty="0">
                <a:latin typeface="Helvetica" pitchFamily="2" charset="0"/>
              </a:rPr>
              <a:t> </a:t>
            </a:r>
            <a:r>
              <a:rPr lang="en-US" sz="2000" dirty="0">
                <a:effectLst/>
                <a:latin typeface="Helvetica" pitchFamily="2" charset="0"/>
              </a:rPr>
              <a:t>climate projections.</a:t>
            </a:r>
          </a:p>
        </p:txBody>
      </p:sp>
      <p:pic>
        <p:nvPicPr>
          <p:cNvPr id="22" name="Graphic 21" descr="Earth globe: Americas with solid fill">
            <a:extLst>
              <a:ext uri="{FF2B5EF4-FFF2-40B4-BE49-F238E27FC236}">
                <a16:creationId xmlns:a16="http://schemas.microsoft.com/office/drawing/2014/main" id="{A402F47B-E0B7-EDA4-3783-8322875EB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2" y="3911876"/>
            <a:ext cx="914400" cy="914400"/>
          </a:xfrm>
          <a:prstGeom prst="rect">
            <a:avLst/>
          </a:prstGeom>
        </p:spPr>
      </p:pic>
      <p:pic>
        <p:nvPicPr>
          <p:cNvPr id="23" name="Graphic 22" descr="Earth globe: Americas with solid fill">
            <a:extLst>
              <a:ext uri="{FF2B5EF4-FFF2-40B4-BE49-F238E27FC236}">
                <a16:creationId xmlns:a16="http://schemas.microsoft.com/office/drawing/2014/main" id="{CD7251DA-A577-E8A9-2460-A308585CB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2" y="2601793"/>
            <a:ext cx="914400" cy="914400"/>
          </a:xfrm>
          <a:prstGeom prst="rect">
            <a:avLst/>
          </a:prstGeom>
        </p:spPr>
      </p:pic>
      <p:pic>
        <p:nvPicPr>
          <p:cNvPr id="24" name="Graphic 23" descr="Earth globe: Americas with solid fill">
            <a:extLst>
              <a:ext uri="{FF2B5EF4-FFF2-40B4-BE49-F238E27FC236}">
                <a16:creationId xmlns:a16="http://schemas.microsoft.com/office/drawing/2014/main" id="{B2FF9E92-0E62-969B-FCA7-A8E9D15AE5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2" y="1447038"/>
            <a:ext cx="914400" cy="914400"/>
          </a:xfrm>
          <a:prstGeom prst="rect">
            <a:avLst/>
          </a:prstGeom>
        </p:spPr>
      </p:pic>
    </p:spTree>
    <p:extLst>
      <p:ext uri="{BB962C8B-B14F-4D97-AF65-F5344CB8AC3E}">
        <p14:creationId xmlns:p14="http://schemas.microsoft.com/office/powerpoint/2010/main" val="255482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a city&#10;&#10;Description automatically generated with medium confidence">
            <a:extLst>
              <a:ext uri="{FF2B5EF4-FFF2-40B4-BE49-F238E27FC236}">
                <a16:creationId xmlns:a16="http://schemas.microsoft.com/office/drawing/2014/main" id="{2B96C9E5-3AAF-9B95-F34E-DF07FCB08CF4}"/>
              </a:ext>
            </a:extLst>
          </p:cNvPr>
          <p:cNvPicPr>
            <a:picLocks noChangeAspect="1"/>
          </p:cNvPicPr>
          <p:nvPr/>
        </p:nvPicPr>
        <p:blipFill>
          <a:blip r:embed="rId3"/>
          <a:stretch>
            <a:fillRect/>
          </a:stretch>
        </p:blipFill>
        <p:spPr>
          <a:xfrm>
            <a:off x="229609" y="668819"/>
            <a:ext cx="5194998" cy="3644064"/>
          </a:xfrm>
          <a:prstGeom prst="rect">
            <a:avLst/>
          </a:prstGeom>
          <a:ln>
            <a:solidFill>
              <a:schemeClr val="tx1"/>
            </a:solidFill>
          </a:ln>
          <a:effectLst>
            <a:outerShdw blurRad="50800" dist="38100" dir="2700000" algn="tl" rotWithShape="0">
              <a:prstClr val="black">
                <a:alpha val="40000"/>
              </a:prstClr>
            </a:outerShdw>
          </a:effectLst>
        </p:spPr>
      </p:pic>
      <p:pic>
        <p:nvPicPr>
          <p:cNvPr id="1026" name="Picture 2" descr="Neshaminy High School - Wikipedia">
            <a:extLst>
              <a:ext uri="{FF2B5EF4-FFF2-40B4-BE49-F238E27FC236}">
                <a16:creationId xmlns:a16="http://schemas.microsoft.com/office/drawing/2014/main" id="{094D78DA-7DA8-CB8A-9564-1DD0A374C35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207574" y="1629576"/>
            <a:ext cx="396478" cy="416635"/>
          </a:xfrm>
          <a:prstGeom prst="ellipse">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 name="Graphic 1">
            <a:extLst>
              <a:ext uri="{FF2B5EF4-FFF2-40B4-BE49-F238E27FC236}">
                <a16:creationId xmlns:a16="http://schemas.microsoft.com/office/drawing/2014/main" id="{2B7FD96B-7FE5-34FE-32A0-37B066DB84F6}"/>
              </a:ext>
            </a:extLst>
          </p:cNvPr>
          <p:cNvGrpSpPr/>
          <p:nvPr/>
        </p:nvGrpSpPr>
        <p:grpSpPr>
          <a:xfrm>
            <a:off x="1012782" y="3016334"/>
            <a:ext cx="581540" cy="512318"/>
            <a:chOff x="7033073" y="364360"/>
            <a:chExt cx="1513981" cy="1333769"/>
          </a:xfrm>
          <a:effectLst>
            <a:outerShdw blurRad="50800" dist="38100" dir="2700000" algn="tl" rotWithShape="0">
              <a:prstClr val="black">
                <a:alpha val="40000"/>
              </a:prstClr>
            </a:outerShdw>
          </a:effectLst>
        </p:grpSpPr>
        <p:sp>
          <p:nvSpPr>
            <p:cNvPr id="4" name="Freeform 3">
              <a:extLst>
                <a:ext uri="{FF2B5EF4-FFF2-40B4-BE49-F238E27FC236}">
                  <a16:creationId xmlns:a16="http://schemas.microsoft.com/office/drawing/2014/main" id="{B2544030-1D00-3EDD-C768-2C4051133637}"/>
                </a:ext>
              </a:extLst>
            </p:cNvPr>
            <p:cNvSpPr/>
            <p:nvPr/>
          </p:nvSpPr>
          <p:spPr>
            <a:xfrm>
              <a:off x="7033073" y="364360"/>
              <a:ext cx="1176818" cy="1176825"/>
            </a:xfrm>
            <a:custGeom>
              <a:avLst/>
              <a:gdLst>
                <a:gd name="connsiteX0" fmla="*/ 0 w 1176818"/>
                <a:gd name="connsiteY0" fmla="*/ 0 h 1176825"/>
                <a:gd name="connsiteX1" fmla="*/ 1176819 w 1176818"/>
                <a:gd name="connsiteY1" fmla="*/ 0 h 1176825"/>
                <a:gd name="connsiteX2" fmla="*/ 1176819 w 1176818"/>
                <a:gd name="connsiteY2" fmla="*/ 1176826 h 1176825"/>
                <a:gd name="connsiteX3" fmla="*/ 0 w 1176818"/>
                <a:gd name="connsiteY3" fmla="*/ 1176826 h 1176825"/>
                <a:gd name="connsiteX4" fmla="*/ 0 w 1176818"/>
                <a:gd name="connsiteY4" fmla="*/ 0 h 1176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818" h="1176825">
                  <a:moveTo>
                    <a:pt x="0" y="0"/>
                  </a:moveTo>
                  <a:lnTo>
                    <a:pt x="1176819" y="0"/>
                  </a:lnTo>
                  <a:lnTo>
                    <a:pt x="1176819" y="1176826"/>
                  </a:lnTo>
                  <a:lnTo>
                    <a:pt x="0" y="1176826"/>
                  </a:lnTo>
                  <a:lnTo>
                    <a:pt x="0" y="0"/>
                  </a:lnTo>
                  <a:close/>
                </a:path>
              </a:pathLst>
            </a:custGeom>
            <a:solidFill>
              <a:srgbClr val="FFFFFF"/>
            </a:solidFill>
            <a:ln w="19050" cap="flat">
              <a:solidFill>
                <a:schemeClr val="tx1"/>
              </a:solid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9A1F5E1F-AF42-5D6F-63CD-6F4041E32449}"/>
                </a:ext>
              </a:extLst>
            </p:cNvPr>
            <p:cNvSpPr/>
            <p:nvPr/>
          </p:nvSpPr>
          <p:spPr>
            <a:xfrm>
              <a:off x="7148241" y="416279"/>
              <a:ext cx="946486" cy="1072987"/>
            </a:xfrm>
            <a:custGeom>
              <a:avLst/>
              <a:gdLst>
                <a:gd name="connsiteX0" fmla="*/ 0 w 946486"/>
                <a:gd name="connsiteY0" fmla="*/ 0 h 1072987"/>
                <a:gd name="connsiteX1" fmla="*/ 0 w 946486"/>
                <a:gd name="connsiteY1" fmla="*/ 1072987 h 1072987"/>
                <a:gd name="connsiteX2" fmla="*/ 946487 w 946486"/>
                <a:gd name="connsiteY2" fmla="*/ 1072987 h 1072987"/>
                <a:gd name="connsiteX3" fmla="*/ 946487 w 946486"/>
                <a:gd name="connsiteY3" fmla="*/ 0 h 1072987"/>
                <a:gd name="connsiteX4" fmla="*/ 0 w 946486"/>
                <a:gd name="connsiteY4" fmla="*/ 0 h 107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86" h="1072987">
                  <a:moveTo>
                    <a:pt x="0" y="0"/>
                  </a:moveTo>
                  <a:lnTo>
                    <a:pt x="0" y="1072987"/>
                  </a:lnTo>
                  <a:lnTo>
                    <a:pt x="946487" y="1072987"/>
                  </a:lnTo>
                  <a:lnTo>
                    <a:pt x="946487" y="0"/>
                  </a:lnTo>
                  <a:lnTo>
                    <a:pt x="0" y="0"/>
                  </a:lnTo>
                  <a:close/>
                </a:path>
              </a:pathLst>
            </a:custGeom>
            <a:solidFill>
              <a:srgbClr val="98113A"/>
            </a:solidFill>
            <a:ln w="4738" cap="flat">
              <a:solidFill>
                <a:schemeClr val="tx1"/>
              </a:solid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F37A854B-171C-2FA2-1B4E-07F4CD687316}"/>
                </a:ext>
              </a:extLst>
            </p:cNvPr>
            <p:cNvSpPr/>
            <p:nvPr/>
          </p:nvSpPr>
          <p:spPr>
            <a:xfrm>
              <a:off x="7217823" y="485860"/>
              <a:ext cx="807312" cy="933818"/>
            </a:xfrm>
            <a:custGeom>
              <a:avLst/>
              <a:gdLst>
                <a:gd name="connsiteX0" fmla="*/ 807312 w 807312"/>
                <a:gd name="connsiteY0" fmla="*/ 0 h 933818"/>
                <a:gd name="connsiteX1" fmla="*/ 807312 w 807312"/>
                <a:gd name="connsiteY1" fmla="*/ 328597 h 933818"/>
                <a:gd name="connsiteX2" fmla="*/ 740594 w 807312"/>
                <a:gd name="connsiteY2" fmla="*/ 328597 h 933818"/>
                <a:gd name="connsiteX3" fmla="*/ 740594 w 807312"/>
                <a:gd name="connsiteY3" fmla="*/ 67823 h 933818"/>
                <a:gd name="connsiteX4" fmla="*/ 70057 w 807312"/>
                <a:gd name="connsiteY4" fmla="*/ 67823 h 933818"/>
                <a:gd name="connsiteX5" fmla="*/ 70057 w 807312"/>
                <a:gd name="connsiteY5" fmla="*/ 328603 h 933818"/>
                <a:gd name="connsiteX6" fmla="*/ 0 w 807312"/>
                <a:gd name="connsiteY6" fmla="*/ 328603 h 933818"/>
                <a:gd name="connsiteX7" fmla="*/ 0 w 807312"/>
                <a:gd name="connsiteY7" fmla="*/ 0 h 933818"/>
                <a:gd name="connsiteX8" fmla="*/ 807312 w 807312"/>
                <a:gd name="connsiteY8" fmla="*/ 0 h 933818"/>
                <a:gd name="connsiteX9" fmla="*/ 629296 w 807312"/>
                <a:gd name="connsiteY9" fmla="*/ 867936 h 933818"/>
                <a:gd name="connsiteX10" fmla="*/ 182198 w 807312"/>
                <a:gd name="connsiteY10" fmla="*/ 867936 h 933818"/>
                <a:gd name="connsiteX11" fmla="*/ 182198 w 807312"/>
                <a:gd name="connsiteY11" fmla="*/ 933818 h 933818"/>
                <a:gd name="connsiteX12" fmla="*/ 629296 w 807312"/>
                <a:gd name="connsiteY12" fmla="*/ 933818 h 933818"/>
                <a:gd name="connsiteX13" fmla="*/ 629296 w 807312"/>
                <a:gd name="connsiteY13" fmla="*/ 867936 h 933818"/>
                <a:gd name="connsiteX14" fmla="*/ 444149 w 807312"/>
                <a:gd name="connsiteY14" fmla="*/ 798147 h 933818"/>
                <a:gd name="connsiteX15" fmla="*/ 629296 w 807312"/>
                <a:gd name="connsiteY15" fmla="*/ 798147 h 933818"/>
                <a:gd name="connsiteX16" fmla="*/ 629296 w 807312"/>
                <a:gd name="connsiteY16" fmla="*/ 732259 h 933818"/>
                <a:gd name="connsiteX17" fmla="*/ 512534 w 807312"/>
                <a:gd name="connsiteY17" fmla="*/ 732259 h 933818"/>
                <a:gd name="connsiteX18" fmla="*/ 512534 w 807312"/>
                <a:gd name="connsiteY18" fmla="*/ 214344 h 933818"/>
                <a:gd name="connsiteX19" fmla="*/ 592591 w 807312"/>
                <a:gd name="connsiteY19" fmla="*/ 214344 h 933818"/>
                <a:gd name="connsiteX20" fmla="*/ 592591 w 807312"/>
                <a:gd name="connsiteY20" fmla="*/ 328603 h 933818"/>
                <a:gd name="connsiteX21" fmla="*/ 660976 w 807312"/>
                <a:gd name="connsiteY21" fmla="*/ 328603 h 933818"/>
                <a:gd name="connsiteX22" fmla="*/ 660976 w 807312"/>
                <a:gd name="connsiteY22" fmla="*/ 145958 h 933818"/>
                <a:gd name="connsiteX23" fmla="*/ 444149 w 807312"/>
                <a:gd name="connsiteY23" fmla="*/ 145958 h 933818"/>
                <a:gd name="connsiteX24" fmla="*/ 444149 w 807312"/>
                <a:gd name="connsiteY24" fmla="*/ 798147 h 933818"/>
                <a:gd name="connsiteX25" fmla="*/ 367345 w 807312"/>
                <a:gd name="connsiteY25" fmla="*/ 145958 h 933818"/>
                <a:gd name="connsiteX26" fmla="*/ 150506 w 807312"/>
                <a:gd name="connsiteY26" fmla="*/ 145958 h 933818"/>
                <a:gd name="connsiteX27" fmla="*/ 150506 w 807312"/>
                <a:gd name="connsiteY27" fmla="*/ 328603 h 933818"/>
                <a:gd name="connsiteX28" fmla="*/ 218891 w 807312"/>
                <a:gd name="connsiteY28" fmla="*/ 328603 h 933818"/>
                <a:gd name="connsiteX29" fmla="*/ 218891 w 807312"/>
                <a:gd name="connsiteY29" fmla="*/ 214344 h 933818"/>
                <a:gd name="connsiteX30" fmla="*/ 298955 w 807312"/>
                <a:gd name="connsiteY30" fmla="*/ 214344 h 933818"/>
                <a:gd name="connsiteX31" fmla="*/ 298955 w 807312"/>
                <a:gd name="connsiteY31" fmla="*/ 732259 h 933818"/>
                <a:gd name="connsiteX32" fmla="*/ 182198 w 807312"/>
                <a:gd name="connsiteY32" fmla="*/ 732259 h 933818"/>
                <a:gd name="connsiteX33" fmla="*/ 182198 w 807312"/>
                <a:gd name="connsiteY33" fmla="*/ 798147 h 933818"/>
                <a:gd name="connsiteX34" fmla="*/ 367345 w 807312"/>
                <a:gd name="connsiteY34" fmla="*/ 798147 h 933818"/>
                <a:gd name="connsiteX35" fmla="*/ 367345 w 807312"/>
                <a:gd name="connsiteY35" fmla="*/ 145958 h 93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07312" h="933818">
                  <a:moveTo>
                    <a:pt x="807312" y="0"/>
                  </a:moveTo>
                  <a:lnTo>
                    <a:pt x="807312" y="328597"/>
                  </a:lnTo>
                  <a:lnTo>
                    <a:pt x="740594" y="328597"/>
                  </a:lnTo>
                  <a:lnTo>
                    <a:pt x="740594" y="67823"/>
                  </a:lnTo>
                  <a:lnTo>
                    <a:pt x="70057" y="67823"/>
                  </a:lnTo>
                  <a:lnTo>
                    <a:pt x="70057" y="328603"/>
                  </a:lnTo>
                  <a:lnTo>
                    <a:pt x="0" y="328603"/>
                  </a:lnTo>
                  <a:lnTo>
                    <a:pt x="0" y="0"/>
                  </a:lnTo>
                  <a:lnTo>
                    <a:pt x="807312" y="0"/>
                  </a:lnTo>
                  <a:close/>
                  <a:moveTo>
                    <a:pt x="629296" y="867936"/>
                  </a:moveTo>
                  <a:lnTo>
                    <a:pt x="182198" y="867936"/>
                  </a:lnTo>
                  <a:lnTo>
                    <a:pt x="182198" y="933818"/>
                  </a:lnTo>
                  <a:lnTo>
                    <a:pt x="629296" y="933818"/>
                  </a:lnTo>
                  <a:lnTo>
                    <a:pt x="629296" y="867936"/>
                  </a:lnTo>
                  <a:close/>
                  <a:moveTo>
                    <a:pt x="444149" y="798147"/>
                  </a:moveTo>
                  <a:lnTo>
                    <a:pt x="629296" y="798147"/>
                  </a:lnTo>
                  <a:lnTo>
                    <a:pt x="629296" y="732259"/>
                  </a:lnTo>
                  <a:lnTo>
                    <a:pt x="512534" y="732259"/>
                  </a:lnTo>
                  <a:lnTo>
                    <a:pt x="512534" y="214344"/>
                  </a:lnTo>
                  <a:lnTo>
                    <a:pt x="592591" y="214344"/>
                  </a:lnTo>
                  <a:lnTo>
                    <a:pt x="592591" y="328603"/>
                  </a:lnTo>
                  <a:lnTo>
                    <a:pt x="660976" y="328603"/>
                  </a:lnTo>
                  <a:lnTo>
                    <a:pt x="660976" y="145958"/>
                  </a:lnTo>
                  <a:lnTo>
                    <a:pt x="444149" y="145958"/>
                  </a:lnTo>
                  <a:lnTo>
                    <a:pt x="444149" y="798147"/>
                  </a:lnTo>
                  <a:close/>
                  <a:moveTo>
                    <a:pt x="367345" y="145958"/>
                  </a:moveTo>
                  <a:lnTo>
                    <a:pt x="150506" y="145958"/>
                  </a:lnTo>
                  <a:lnTo>
                    <a:pt x="150506" y="328603"/>
                  </a:lnTo>
                  <a:lnTo>
                    <a:pt x="218891" y="328603"/>
                  </a:lnTo>
                  <a:lnTo>
                    <a:pt x="218891" y="214344"/>
                  </a:lnTo>
                  <a:lnTo>
                    <a:pt x="298955" y="214344"/>
                  </a:lnTo>
                  <a:lnTo>
                    <a:pt x="298955" y="732259"/>
                  </a:lnTo>
                  <a:lnTo>
                    <a:pt x="182198" y="732259"/>
                  </a:lnTo>
                  <a:lnTo>
                    <a:pt x="182198" y="798147"/>
                  </a:lnTo>
                  <a:lnTo>
                    <a:pt x="367345" y="798147"/>
                  </a:lnTo>
                  <a:lnTo>
                    <a:pt x="367345" y="145958"/>
                  </a:lnTo>
                  <a:close/>
                </a:path>
              </a:pathLst>
            </a:custGeom>
            <a:solidFill>
              <a:srgbClr val="FFFFFF"/>
            </a:solidFill>
            <a:ln w="4738" cap="flat">
              <a:solidFill>
                <a:schemeClr val="tx1"/>
              </a:solidFill>
              <a:prstDash val="solid"/>
              <a:miter/>
            </a:ln>
          </p:spPr>
          <p:txBody>
            <a:bodyPr rtlCol="0" anchor="ctr"/>
            <a:lstStyle/>
            <a:p>
              <a:endParaRPr lang="en-US"/>
            </a:p>
          </p:txBody>
        </p:sp>
      </p:grpSp>
      <p:cxnSp>
        <p:nvCxnSpPr>
          <p:cNvPr id="8" name="Straight Connector 7">
            <a:extLst>
              <a:ext uri="{FF2B5EF4-FFF2-40B4-BE49-F238E27FC236}">
                <a16:creationId xmlns:a16="http://schemas.microsoft.com/office/drawing/2014/main" id="{986FBB86-26AB-7AB3-506C-F894D5FFBBC9}"/>
              </a:ext>
            </a:extLst>
          </p:cNvPr>
          <p:cNvCxnSpPr/>
          <p:nvPr/>
        </p:nvCxnSpPr>
        <p:spPr>
          <a:xfrm flipV="1">
            <a:off x="1520926" y="1903534"/>
            <a:ext cx="1642448" cy="119838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D8D8BF-41BF-FF44-56BC-B55A7C23ECE6}"/>
              </a:ext>
            </a:extLst>
          </p:cNvPr>
          <p:cNvSpPr txBox="1"/>
          <p:nvPr/>
        </p:nvSpPr>
        <p:spPr>
          <a:xfrm rot="19392887">
            <a:off x="1744640" y="2170127"/>
            <a:ext cx="1092530"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24 miles</a:t>
            </a:r>
          </a:p>
        </p:txBody>
      </p:sp>
      <p:sp>
        <p:nvSpPr>
          <p:cNvPr id="10" name="TextBox 9">
            <a:extLst>
              <a:ext uri="{FF2B5EF4-FFF2-40B4-BE49-F238E27FC236}">
                <a16:creationId xmlns:a16="http://schemas.microsoft.com/office/drawing/2014/main" id="{4E362FD4-B85F-AAB5-A8A1-1EB7597532ED}"/>
              </a:ext>
            </a:extLst>
          </p:cNvPr>
          <p:cNvSpPr txBox="1"/>
          <p:nvPr/>
        </p:nvSpPr>
        <p:spPr>
          <a:xfrm>
            <a:off x="369667" y="19049"/>
            <a:ext cx="8401878" cy="461665"/>
          </a:xfrm>
          <a:prstGeom prst="rect">
            <a:avLst/>
          </a:prstGeom>
          <a:noFill/>
        </p:spPr>
        <p:txBody>
          <a:bodyPr wrap="square">
            <a:spAutoFit/>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Who is Dr. Becki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Beadling</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2" name="Picture 11" descr="A map of the state of pennsylvania&#10;&#10;Description automatically generated with medium confidence">
            <a:extLst>
              <a:ext uri="{FF2B5EF4-FFF2-40B4-BE49-F238E27FC236}">
                <a16:creationId xmlns:a16="http://schemas.microsoft.com/office/drawing/2014/main" id="{D0CAC666-81A9-BA49-E215-0E3A2E73FC67}"/>
              </a:ext>
            </a:extLst>
          </p:cNvPr>
          <p:cNvPicPr>
            <a:picLocks noChangeAspect="1"/>
          </p:cNvPicPr>
          <p:nvPr/>
        </p:nvPicPr>
        <p:blipFill>
          <a:blip r:embed="rId6"/>
          <a:stretch>
            <a:fillRect/>
          </a:stretch>
        </p:blipFill>
        <p:spPr>
          <a:xfrm>
            <a:off x="3060884" y="2550393"/>
            <a:ext cx="5965839" cy="2734343"/>
          </a:xfrm>
          <a:prstGeom prst="rect">
            <a:avLst/>
          </a:prstGeom>
          <a:ln w="12700">
            <a:solidFill>
              <a:schemeClr val="tx1"/>
            </a:solidFill>
          </a:ln>
          <a:effectLst>
            <a:outerShdw blurRad="50800" dist="38100" dir="2700000" algn="tl" rotWithShape="0">
              <a:prstClr val="black">
                <a:alpha val="40000"/>
              </a:prstClr>
            </a:outerShdw>
          </a:effectLst>
        </p:spPr>
      </p:pic>
      <p:pic>
        <p:nvPicPr>
          <p:cNvPr id="13" name="Picture 2" descr="Neshaminy High School - Wikipedia">
            <a:extLst>
              <a:ext uri="{FF2B5EF4-FFF2-40B4-BE49-F238E27FC236}">
                <a16:creationId xmlns:a16="http://schemas.microsoft.com/office/drawing/2014/main" id="{5898F275-7350-F3BD-1225-1A55C2E90877}"/>
              </a:ext>
            </a:extLst>
          </p:cNvPr>
          <p:cNvPicPr>
            <a:picLocks noChangeAspect="1" noChangeArrowheads="1"/>
          </p:cNvPicPr>
          <p:nvPr/>
        </p:nvPicPr>
        <p:blipFill>
          <a:blip r:embed="rId4">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573306" y="4194130"/>
            <a:ext cx="396478" cy="416635"/>
          </a:xfrm>
          <a:prstGeom prst="ellipse">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2" descr="Indiana University of Pennsylvania Athletics - Official Athletics Website">
            <a:extLst>
              <a:ext uri="{FF2B5EF4-FFF2-40B4-BE49-F238E27FC236}">
                <a16:creationId xmlns:a16="http://schemas.microsoft.com/office/drawing/2014/main" id="{C15A6C01-0FAF-9EA0-1CC6-BA879F36ED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6070" y="3864911"/>
            <a:ext cx="537536" cy="53753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F87EA3A-9BDA-84ED-1722-C91E7CC2AE30}"/>
              </a:ext>
            </a:extLst>
          </p:cNvPr>
          <p:cNvSpPr txBox="1"/>
          <p:nvPr/>
        </p:nvSpPr>
        <p:spPr>
          <a:xfrm>
            <a:off x="101951" y="5538921"/>
            <a:ext cx="4771655" cy="1200329"/>
          </a:xfrm>
          <a:prstGeom prst="rect">
            <a:avLst/>
          </a:prstGeom>
          <a:noFill/>
        </p:spPr>
        <p:txBody>
          <a:bodyPr wrap="square">
            <a:spAutoFit/>
          </a:bodyPr>
          <a:lstStyle/>
          <a:p>
            <a:r>
              <a:rPr lang="en-US" b="1" dirty="0">
                <a:latin typeface="Helvetica" pitchFamily="2" charset="0"/>
              </a:rPr>
              <a:t>Indiana University of Pennsylvania (IUP)</a:t>
            </a:r>
          </a:p>
          <a:p>
            <a:r>
              <a:rPr lang="en-US" dirty="0">
                <a:latin typeface="Helvetica" pitchFamily="2" charset="0"/>
              </a:rPr>
              <a:t>B.A. Biology</a:t>
            </a:r>
          </a:p>
          <a:p>
            <a:r>
              <a:rPr lang="en-US" dirty="0">
                <a:latin typeface="Helvetica" pitchFamily="2" charset="0"/>
              </a:rPr>
              <a:t>B.S. Chemistry</a:t>
            </a:r>
          </a:p>
          <a:p>
            <a:r>
              <a:rPr lang="en-US" dirty="0">
                <a:latin typeface="Helvetica" pitchFamily="2" charset="0"/>
              </a:rPr>
              <a:t>Minor Mathematics</a:t>
            </a:r>
          </a:p>
        </p:txBody>
      </p:sp>
      <p:pic>
        <p:nvPicPr>
          <p:cNvPr id="16" name="Graphic 15" descr="Beaker outline">
            <a:extLst>
              <a:ext uri="{FF2B5EF4-FFF2-40B4-BE49-F238E27FC236}">
                <a16:creationId xmlns:a16="http://schemas.microsoft.com/office/drawing/2014/main" id="{3F53A9E2-E954-B020-AAF6-E9769579AF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5667909"/>
            <a:ext cx="914400" cy="914400"/>
          </a:xfrm>
          <a:prstGeom prst="rect">
            <a:avLst/>
          </a:prstGeom>
        </p:spPr>
      </p:pic>
      <p:pic>
        <p:nvPicPr>
          <p:cNvPr id="17" name="Graphic 16" descr="Mathematics outline">
            <a:extLst>
              <a:ext uri="{FF2B5EF4-FFF2-40B4-BE49-F238E27FC236}">
                <a16:creationId xmlns:a16="http://schemas.microsoft.com/office/drawing/2014/main" id="{B6B87492-ABB8-7C71-7DD1-09D3A55E82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3271" y="5883758"/>
            <a:ext cx="773024" cy="773024"/>
          </a:xfrm>
          <a:prstGeom prst="rect">
            <a:avLst/>
          </a:prstGeom>
        </p:spPr>
      </p:pic>
      <p:pic>
        <p:nvPicPr>
          <p:cNvPr id="18" name="Graphic 17" descr="Microscope outline">
            <a:extLst>
              <a:ext uri="{FF2B5EF4-FFF2-40B4-BE49-F238E27FC236}">
                <a16:creationId xmlns:a16="http://schemas.microsoft.com/office/drawing/2014/main" id="{F19BCE1F-65BA-9FC8-6FDE-AC78A4B8F9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10042" y="5742382"/>
            <a:ext cx="914400" cy="914400"/>
          </a:xfrm>
          <a:prstGeom prst="rect">
            <a:avLst/>
          </a:prstGeom>
        </p:spPr>
      </p:pic>
      <p:cxnSp>
        <p:nvCxnSpPr>
          <p:cNvPr id="7" name="Straight Connector 6">
            <a:extLst>
              <a:ext uri="{FF2B5EF4-FFF2-40B4-BE49-F238E27FC236}">
                <a16:creationId xmlns:a16="http://schemas.microsoft.com/office/drawing/2014/main" id="{190987FA-8FD9-4F3D-991E-7A8D796890C7}"/>
              </a:ext>
            </a:extLst>
          </p:cNvPr>
          <p:cNvCxnSpPr>
            <a:cxnSpLocks/>
          </p:cNvCxnSpPr>
          <p:nvPr/>
        </p:nvCxnSpPr>
        <p:spPr>
          <a:xfrm>
            <a:off x="4834875" y="4181515"/>
            <a:ext cx="3728383" cy="220933"/>
          </a:xfrm>
          <a:prstGeom prst="line">
            <a:avLst/>
          </a:prstGeom>
          <a:ln w="381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019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3ADCC6-822E-E492-D482-1AB107E01ED2}"/>
              </a:ext>
            </a:extLst>
          </p:cNvPr>
          <p:cNvSpPr txBox="1"/>
          <p:nvPr/>
        </p:nvSpPr>
        <p:spPr>
          <a:xfrm>
            <a:off x="506437" y="4999110"/>
            <a:ext cx="8989256" cy="369332"/>
          </a:xfrm>
          <a:prstGeom prst="rect">
            <a:avLst/>
          </a:prstGeom>
          <a:noFill/>
        </p:spPr>
        <p:txBody>
          <a:bodyPr wrap="square">
            <a:spAutoFit/>
          </a:bodyPr>
          <a:lstStyle/>
          <a:p>
            <a:r>
              <a:rPr lang="en-US" i="1" dirty="0">
                <a:effectLst/>
                <a:latin typeface="Helvetica" pitchFamily="2" charset="0"/>
              </a:rPr>
              <a:t>•</a:t>
            </a:r>
            <a:endParaRPr lang="en-US" dirty="0">
              <a:effectLst/>
              <a:latin typeface="Helvetica" pitchFamily="2" charset="0"/>
            </a:endParaRPr>
          </a:p>
        </p:txBody>
      </p:sp>
      <p:sp>
        <p:nvSpPr>
          <p:cNvPr id="4" name="TextBox 3">
            <a:extLst>
              <a:ext uri="{FF2B5EF4-FFF2-40B4-BE49-F238E27FC236}">
                <a16:creationId xmlns:a16="http://schemas.microsoft.com/office/drawing/2014/main" id="{32AFF5C2-3977-8C5B-7986-83B519DFD2DA}"/>
              </a:ext>
            </a:extLst>
          </p:cNvPr>
          <p:cNvSpPr txBox="1"/>
          <p:nvPr/>
        </p:nvSpPr>
        <p:spPr>
          <a:xfrm>
            <a:off x="397299" y="-9701"/>
            <a:ext cx="8331200" cy="830997"/>
          </a:xfrm>
          <a:prstGeom prst="rect">
            <a:avLst/>
          </a:prstGeom>
          <a:noFill/>
        </p:spPr>
        <p:txBody>
          <a:bodyPr wrap="square">
            <a:spAutoFit/>
          </a:bodyPr>
          <a:lstStyle/>
          <a:p>
            <a:pPr algn="ct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Course </a:t>
            </a:r>
            <a:r>
              <a:rPr lang="en-US" sz="2400" b="1" i="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Objectives</a:t>
            </a: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(what you should be able to do by the end …)</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DCEE06D9-0005-0418-2148-D1D4313A6FA1}"/>
              </a:ext>
            </a:extLst>
          </p:cNvPr>
          <p:cNvSpPr txBox="1"/>
          <p:nvPr/>
        </p:nvSpPr>
        <p:spPr>
          <a:xfrm>
            <a:off x="182880" y="821296"/>
            <a:ext cx="8130121" cy="5909310"/>
          </a:xfrm>
          <a:prstGeom prst="rect">
            <a:avLst/>
          </a:prstGeom>
          <a:noFill/>
        </p:spPr>
        <p:txBody>
          <a:bodyPr wrap="square">
            <a:spAutoFit/>
          </a:bodyPr>
          <a:lstStyle/>
          <a:p>
            <a:pPr marL="342900" indent="-342900">
              <a:buFont typeface="+mj-lt"/>
              <a:buAutoNum type="arabicPeriod"/>
            </a:pPr>
            <a:r>
              <a:rPr lang="en-US" sz="1900" dirty="0">
                <a:effectLst/>
                <a:latin typeface="Helvetica" pitchFamily="2" charset="0"/>
              </a:rPr>
              <a:t>Use the Command Line Interface (CLI) to interact with a computer including</a:t>
            </a:r>
            <a:r>
              <a:rPr lang="en-US" sz="1900" dirty="0">
                <a:latin typeface="Helvetica" pitchFamily="2" charset="0"/>
              </a:rPr>
              <a:t> </a:t>
            </a:r>
            <a:r>
              <a:rPr lang="en-US" sz="1900" dirty="0">
                <a:effectLst/>
                <a:latin typeface="Helvetica" pitchFamily="2" charset="0"/>
              </a:rPr>
              <a:t>navigating and creating directories and running programs.</a:t>
            </a:r>
          </a:p>
          <a:p>
            <a:pPr marL="342900" indent="-342900">
              <a:buFont typeface="+mj-lt"/>
              <a:buAutoNum type="arabicPeriod"/>
            </a:pPr>
            <a:r>
              <a:rPr lang="en-US" sz="2000" dirty="0">
                <a:effectLst/>
                <a:latin typeface="Helvetica" pitchFamily="2" charset="0"/>
              </a:rPr>
              <a:t>Use a Command Line editor to create and edit text files on a computer.</a:t>
            </a:r>
          </a:p>
          <a:p>
            <a:pPr marL="342900" indent="-342900">
              <a:buFont typeface="+mj-lt"/>
              <a:buAutoNum type="arabicPeriod"/>
            </a:pPr>
            <a:r>
              <a:rPr lang="en-US" sz="2000" dirty="0">
                <a:effectLst/>
                <a:latin typeface="Helvetica" pitchFamily="2" charset="0"/>
              </a:rPr>
              <a:t>Have an understanding of the utility of Git and GitHub as version control tools</a:t>
            </a:r>
            <a:r>
              <a:rPr lang="en-US" sz="2000" dirty="0">
                <a:latin typeface="Helvetica" pitchFamily="2" charset="0"/>
              </a:rPr>
              <a:t> </a:t>
            </a:r>
            <a:r>
              <a:rPr lang="en-US" sz="2000" dirty="0">
                <a:effectLst/>
                <a:latin typeface="Helvetica" pitchFamily="2" charset="0"/>
              </a:rPr>
              <a:t>and be able to incorporate these tools into your workflow.</a:t>
            </a:r>
          </a:p>
          <a:p>
            <a:pPr marL="342900" indent="-342900">
              <a:buFont typeface="+mj-lt"/>
              <a:buAutoNum type="arabicPeriod"/>
            </a:pPr>
            <a:r>
              <a:rPr lang="en-US" sz="2000" dirty="0">
                <a:effectLst/>
                <a:latin typeface="Helvetica" pitchFamily="2" charset="0"/>
              </a:rPr>
              <a:t>Understand the basic workflow of working inside a </a:t>
            </a:r>
            <a:r>
              <a:rPr lang="en-US" sz="2000" dirty="0" err="1">
                <a:effectLst/>
                <a:latin typeface="Helvetica" pitchFamily="2" charset="0"/>
              </a:rPr>
              <a:t>Jupyter</a:t>
            </a:r>
            <a:r>
              <a:rPr lang="en-US" sz="2000" dirty="0">
                <a:effectLst/>
                <a:latin typeface="Helvetica" pitchFamily="2" charset="0"/>
              </a:rPr>
              <a:t> Notebook – from</a:t>
            </a:r>
            <a:r>
              <a:rPr lang="en-US" sz="2000" dirty="0">
                <a:latin typeface="Helvetica" pitchFamily="2" charset="0"/>
              </a:rPr>
              <a:t> </a:t>
            </a:r>
            <a:r>
              <a:rPr lang="en-US" sz="2000" dirty="0">
                <a:effectLst/>
                <a:latin typeface="Helvetica" pitchFamily="2" charset="0"/>
              </a:rPr>
              <a:t>importing Python packages, reading in datasets, performing calculations,</a:t>
            </a:r>
            <a:r>
              <a:rPr lang="en-US" sz="2000" dirty="0">
                <a:latin typeface="Helvetica" pitchFamily="2" charset="0"/>
              </a:rPr>
              <a:t> </a:t>
            </a:r>
            <a:r>
              <a:rPr lang="en-US" sz="2000" dirty="0">
                <a:effectLst/>
                <a:latin typeface="Helvetica" pitchFamily="2" charset="0"/>
              </a:rPr>
              <a:t>creating descriptive Markdown, to creating and saving figures.</a:t>
            </a:r>
          </a:p>
          <a:p>
            <a:pPr marL="342900" indent="-342900">
              <a:buFont typeface="+mj-lt"/>
              <a:buAutoNum type="arabicPeriod"/>
            </a:pPr>
            <a:r>
              <a:rPr lang="en-US" sz="2000" dirty="0">
                <a:effectLst/>
                <a:latin typeface="Helvetica" pitchFamily="2" charset="0"/>
              </a:rPr>
              <a:t>Be familiar with basics of Python and the </a:t>
            </a:r>
            <a:r>
              <a:rPr lang="en-US" sz="2000" dirty="0" err="1">
                <a:effectLst/>
                <a:latin typeface="Helvetica" pitchFamily="2" charset="0"/>
              </a:rPr>
              <a:t>Numpy</a:t>
            </a:r>
            <a:r>
              <a:rPr lang="en-US" sz="2000" dirty="0">
                <a:effectLst/>
                <a:latin typeface="Helvetica" pitchFamily="2" charset="0"/>
              </a:rPr>
              <a:t>, </a:t>
            </a:r>
            <a:r>
              <a:rPr lang="en-US" sz="2000" dirty="0" err="1">
                <a:effectLst/>
                <a:latin typeface="Helvetica" pitchFamily="2" charset="0"/>
              </a:rPr>
              <a:t>Xarray</a:t>
            </a:r>
            <a:r>
              <a:rPr lang="en-US" sz="2000" dirty="0">
                <a:effectLst/>
                <a:latin typeface="Helvetica" pitchFamily="2" charset="0"/>
              </a:rPr>
              <a:t>, Matplotlib, and </a:t>
            </a:r>
            <a:r>
              <a:rPr lang="en-US" sz="2000" dirty="0" err="1">
                <a:effectLst/>
                <a:latin typeface="Helvetica" pitchFamily="2" charset="0"/>
              </a:rPr>
              <a:t>Cartopy</a:t>
            </a:r>
            <a:r>
              <a:rPr lang="en-US" sz="2000" dirty="0">
                <a:latin typeface="Helvetica" pitchFamily="2" charset="0"/>
              </a:rPr>
              <a:t> </a:t>
            </a:r>
            <a:r>
              <a:rPr lang="en-US" sz="2000" dirty="0">
                <a:effectLst/>
                <a:latin typeface="Helvetica" pitchFamily="2" charset="0"/>
              </a:rPr>
              <a:t>Python packages.</a:t>
            </a:r>
          </a:p>
          <a:p>
            <a:pPr marL="342900" indent="-342900">
              <a:buFont typeface="+mj-lt"/>
              <a:buAutoNum type="arabicPeriod"/>
            </a:pPr>
            <a:r>
              <a:rPr lang="en-US" sz="2000" dirty="0">
                <a:effectLst/>
                <a:latin typeface="Helvetica" pitchFamily="2" charset="0"/>
              </a:rPr>
              <a:t>Create effective visualizations and quantitative summaries of data from </a:t>
            </a:r>
            <a:r>
              <a:rPr lang="en-US" sz="2000" u="sng" dirty="0">
                <a:effectLst/>
                <a:latin typeface="Helvetica" pitchFamily="2" charset="0"/>
              </a:rPr>
              <a:t>1-Dimensional timeseries to 4-D oceanic and atmospheric time evolving datasets</a:t>
            </a:r>
            <a:r>
              <a:rPr lang="en-US" sz="2000" dirty="0">
                <a:effectLst/>
                <a:latin typeface="Helvetica" pitchFamily="2" charset="0"/>
              </a:rPr>
              <a:t>.</a:t>
            </a:r>
            <a:endParaRPr lang="en-US" sz="2000" dirty="0">
              <a:latin typeface="Helvetica" pitchFamily="2" charset="0"/>
            </a:endParaRPr>
          </a:p>
          <a:p>
            <a:pPr marL="342900" indent="-342900">
              <a:buFont typeface="+mj-lt"/>
              <a:buAutoNum type="arabicPeriod"/>
            </a:pPr>
            <a:r>
              <a:rPr lang="en-US" sz="2000" b="1" dirty="0">
                <a:effectLst/>
                <a:latin typeface="Helvetica" pitchFamily="2" charset="0"/>
              </a:rPr>
              <a:t>Communicate the evidence of anthropogenic climate change through data</a:t>
            </a:r>
            <a:r>
              <a:rPr lang="en-US" sz="2000" dirty="0">
                <a:effectLst/>
                <a:latin typeface="Helvetica" pitchFamily="2" charset="0"/>
              </a:rPr>
              <a:t>, describe data sources and collection methods, and communicate levels of</a:t>
            </a:r>
            <a:r>
              <a:rPr lang="en-US" sz="2000" dirty="0">
                <a:latin typeface="Helvetica" pitchFamily="2" charset="0"/>
              </a:rPr>
              <a:t> </a:t>
            </a:r>
            <a:r>
              <a:rPr lang="en-US" sz="2000" dirty="0">
                <a:effectLst/>
                <a:latin typeface="Helvetica" pitchFamily="2" charset="0"/>
              </a:rPr>
              <a:t>uncertainty.</a:t>
            </a:r>
          </a:p>
        </p:txBody>
      </p:sp>
      <p:pic>
        <p:nvPicPr>
          <p:cNvPr id="7" name="Graphic 6" descr="Checkbox Checked with solid fill">
            <a:extLst>
              <a:ext uri="{FF2B5EF4-FFF2-40B4-BE49-F238E27FC236}">
                <a16:creationId xmlns:a16="http://schemas.microsoft.com/office/drawing/2014/main" id="{1AE05BBE-3C27-B704-B640-66E6AE4934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3003" y="3993552"/>
            <a:ext cx="830997" cy="830997"/>
          </a:xfrm>
          <a:prstGeom prst="rect">
            <a:avLst/>
          </a:prstGeom>
        </p:spPr>
      </p:pic>
      <p:pic>
        <p:nvPicPr>
          <p:cNvPr id="8" name="Graphic 7" descr="Checkbox Checked with solid fill">
            <a:extLst>
              <a:ext uri="{FF2B5EF4-FFF2-40B4-BE49-F238E27FC236}">
                <a16:creationId xmlns:a16="http://schemas.microsoft.com/office/drawing/2014/main" id="{CB3C6F42-9B61-BF77-D0DA-D4E408F51F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2999" y="4768277"/>
            <a:ext cx="830997" cy="830997"/>
          </a:xfrm>
          <a:prstGeom prst="rect">
            <a:avLst/>
          </a:prstGeom>
        </p:spPr>
      </p:pic>
      <p:pic>
        <p:nvPicPr>
          <p:cNvPr id="9" name="Graphic 8" descr="Checkbox Checked with solid fill">
            <a:extLst>
              <a:ext uri="{FF2B5EF4-FFF2-40B4-BE49-F238E27FC236}">
                <a16:creationId xmlns:a16="http://schemas.microsoft.com/office/drawing/2014/main" id="{997897C8-9218-5A10-2FD2-C56A047FC8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3000" y="5765838"/>
            <a:ext cx="830997" cy="830997"/>
          </a:xfrm>
          <a:prstGeom prst="rect">
            <a:avLst/>
          </a:prstGeom>
        </p:spPr>
      </p:pic>
      <p:pic>
        <p:nvPicPr>
          <p:cNvPr id="10" name="Graphic 9" descr="Checkbox Checked with solid fill">
            <a:extLst>
              <a:ext uri="{FF2B5EF4-FFF2-40B4-BE49-F238E27FC236}">
                <a16:creationId xmlns:a16="http://schemas.microsoft.com/office/drawing/2014/main" id="{1C591F68-9A5E-1549-5F01-6410204D8F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2998" y="2970889"/>
            <a:ext cx="830997" cy="830997"/>
          </a:xfrm>
          <a:prstGeom prst="rect">
            <a:avLst/>
          </a:prstGeom>
        </p:spPr>
      </p:pic>
      <p:pic>
        <p:nvPicPr>
          <p:cNvPr id="11" name="Graphic 10" descr="Checkbox Checked with solid fill">
            <a:extLst>
              <a:ext uri="{FF2B5EF4-FFF2-40B4-BE49-F238E27FC236}">
                <a16:creationId xmlns:a16="http://schemas.microsoft.com/office/drawing/2014/main" id="{5052AC07-140D-CAC7-8670-3EC2939560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2997" y="1972682"/>
            <a:ext cx="830997" cy="830997"/>
          </a:xfrm>
          <a:prstGeom prst="rect">
            <a:avLst/>
          </a:prstGeom>
        </p:spPr>
      </p:pic>
      <p:pic>
        <p:nvPicPr>
          <p:cNvPr id="12" name="Graphic 11" descr="Checkbox Checked with solid fill">
            <a:extLst>
              <a:ext uri="{FF2B5EF4-FFF2-40B4-BE49-F238E27FC236}">
                <a16:creationId xmlns:a16="http://schemas.microsoft.com/office/drawing/2014/main" id="{705ABF92-126E-D190-C689-862AD96227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2994" y="1313135"/>
            <a:ext cx="830997" cy="830997"/>
          </a:xfrm>
          <a:prstGeom prst="rect">
            <a:avLst/>
          </a:prstGeom>
        </p:spPr>
      </p:pic>
      <p:pic>
        <p:nvPicPr>
          <p:cNvPr id="13" name="Graphic 12" descr="Checkbox Checked with solid fill">
            <a:extLst>
              <a:ext uri="{FF2B5EF4-FFF2-40B4-BE49-F238E27FC236}">
                <a16:creationId xmlns:a16="http://schemas.microsoft.com/office/drawing/2014/main" id="{AE5C7F0C-DE04-3A12-BA9F-E2F77A4B28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2995" y="632054"/>
            <a:ext cx="830997" cy="830997"/>
          </a:xfrm>
          <a:prstGeom prst="rect">
            <a:avLst/>
          </a:prstGeom>
        </p:spPr>
      </p:pic>
    </p:spTree>
    <p:extLst>
      <p:ext uri="{BB962C8B-B14F-4D97-AF65-F5344CB8AC3E}">
        <p14:creationId xmlns:p14="http://schemas.microsoft.com/office/powerpoint/2010/main" val="1466546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F7DE84-565E-A768-2A04-417DB9240CE2}"/>
              </a:ext>
            </a:extLst>
          </p:cNvPr>
          <p:cNvSpPr txBox="1"/>
          <p:nvPr/>
        </p:nvSpPr>
        <p:spPr>
          <a:xfrm>
            <a:off x="246121" y="78889"/>
            <a:ext cx="8331200" cy="461665"/>
          </a:xfrm>
          <a:prstGeom prst="rect">
            <a:avLst/>
          </a:prstGeom>
          <a:noFill/>
        </p:spPr>
        <p:txBody>
          <a:bodyPr wrap="square">
            <a:spAutoFit/>
          </a:bodyPr>
          <a:lstStyle/>
          <a:p>
            <a:pPr algn="ct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Syllabus / Course Highlights</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A72D741-0CC7-8053-AF27-EC8FC98B3E54}"/>
              </a:ext>
            </a:extLst>
          </p:cNvPr>
          <p:cNvSpPr txBox="1"/>
          <p:nvPr/>
        </p:nvSpPr>
        <p:spPr>
          <a:xfrm>
            <a:off x="60366" y="678530"/>
            <a:ext cx="9023267" cy="461665"/>
          </a:xfrm>
          <a:prstGeom prst="rect">
            <a:avLst/>
          </a:prstGeom>
          <a:noFill/>
        </p:spPr>
        <p:txBody>
          <a:bodyPr wrap="square">
            <a:spAutoFit/>
          </a:bodyPr>
          <a:lstStyle/>
          <a:p>
            <a:pPr algn="ctr"/>
            <a:r>
              <a:rPr lang="en-US" sz="2400" b="1" dirty="0">
                <a:effectLst/>
                <a:latin typeface="Helvetica" pitchFamily="2" charset="0"/>
              </a:rPr>
              <a:t>Lecture: </a:t>
            </a:r>
            <a:r>
              <a:rPr lang="en-US" sz="2400" dirty="0">
                <a:effectLst/>
                <a:latin typeface="Helvetica" pitchFamily="2" charset="0"/>
              </a:rPr>
              <a:t>Tuesday &amp; Thursday BEURY 304, 9:30 am – 10:50 am</a:t>
            </a:r>
          </a:p>
        </p:txBody>
      </p:sp>
    </p:spTree>
    <p:extLst>
      <p:ext uri="{BB962C8B-B14F-4D97-AF65-F5344CB8AC3E}">
        <p14:creationId xmlns:p14="http://schemas.microsoft.com/office/powerpoint/2010/main" val="3599300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F7DE84-565E-A768-2A04-417DB9240CE2}"/>
              </a:ext>
            </a:extLst>
          </p:cNvPr>
          <p:cNvSpPr txBox="1"/>
          <p:nvPr/>
        </p:nvSpPr>
        <p:spPr>
          <a:xfrm>
            <a:off x="246121" y="78889"/>
            <a:ext cx="8331200" cy="461665"/>
          </a:xfrm>
          <a:prstGeom prst="rect">
            <a:avLst/>
          </a:prstGeom>
          <a:noFill/>
        </p:spPr>
        <p:txBody>
          <a:bodyPr wrap="square">
            <a:spAutoFit/>
          </a:bodyPr>
          <a:lstStyle/>
          <a:p>
            <a:pPr algn="ct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Syllabus / Course Highlights</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A72D741-0CC7-8053-AF27-EC8FC98B3E54}"/>
              </a:ext>
            </a:extLst>
          </p:cNvPr>
          <p:cNvSpPr txBox="1"/>
          <p:nvPr/>
        </p:nvSpPr>
        <p:spPr>
          <a:xfrm>
            <a:off x="60366" y="678530"/>
            <a:ext cx="9023267" cy="461665"/>
          </a:xfrm>
          <a:prstGeom prst="rect">
            <a:avLst/>
          </a:prstGeom>
          <a:noFill/>
        </p:spPr>
        <p:txBody>
          <a:bodyPr wrap="square">
            <a:spAutoFit/>
          </a:bodyPr>
          <a:lstStyle/>
          <a:p>
            <a:pPr algn="ctr"/>
            <a:r>
              <a:rPr lang="en-US" sz="2400" b="1" dirty="0">
                <a:effectLst/>
                <a:latin typeface="Helvetica" pitchFamily="2" charset="0"/>
              </a:rPr>
              <a:t>Lecture: </a:t>
            </a:r>
            <a:r>
              <a:rPr lang="en-US" sz="2400" dirty="0">
                <a:effectLst/>
                <a:latin typeface="Helvetica" pitchFamily="2" charset="0"/>
              </a:rPr>
              <a:t>Tuesday &amp; Thursday BEURY 304, 9:30 am – 10:50 am</a:t>
            </a:r>
          </a:p>
        </p:txBody>
      </p:sp>
      <p:sp>
        <p:nvSpPr>
          <p:cNvPr id="5" name="TextBox 4">
            <a:extLst>
              <a:ext uri="{FF2B5EF4-FFF2-40B4-BE49-F238E27FC236}">
                <a16:creationId xmlns:a16="http://schemas.microsoft.com/office/drawing/2014/main" id="{A30DB06D-4612-6A34-86F2-1FBFE3721DD0}"/>
              </a:ext>
            </a:extLst>
          </p:cNvPr>
          <p:cNvSpPr txBox="1"/>
          <p:nvPr/>
        </p:nvSpPr>
        <p:spPr>
          <a:xfrm>
            <a:off x="120732" y="1297625"/>
            <a:ext cx="9023267" cy="830997"/>
          </a:xfrm>
          <a:prstGeom prst="rect">
            <a:avLst/>
          </a:prstGeom>
          <a:noFill/>
        </p:spPr>
        <p:txBody>
          <a:bodyPr wrap="square">
            <a:spAutoFit/>
          </a:bodyPr>
          <a:lstStyle/>
          <a:p>
            <a:r>
              <a:rPr lang="en-US" sz="2400" b="1" dirty="0">
                <a:effectLst/>
                <a:latin typeface="Helvetica" pitchFamily="2" charset="0"/>
              </a:rPr>
              <a:t>You are expected to show up </a:t>
            </a:r>
            <a:r>
              <a:rPr lang="en-US" sz="2400" b="1" dirty="0">
                <a:solidFill>
                  <a:srgbClr val="FF0000"/>
                </a:solidFill>
                <a:effectLst/>
                <a:latin typeface="Helvetica" pitchFamily="2" charset="0"/>
              </a:rPr>
              <a:t>on </a:t>
            </a:r>
            <a:r>
              <a:rPr lang="en-US" sz="2400" b="1" dirty="0">
                <a:solidFill>
                  <a:srgbClr val="FF0000"/>
                </a:solidFill>
                <a:latin typeface="Helvetica" pitchFamily="2" charset="0"/>
              </a:rPr>
              <a:t>time</a:t>
            </a:r>
            <a:r>
              <a:rPr lang="en-US" sz="2400" b="1" dirty="0">
                <a:latin typeface="Helvetica" pitchFamily="2" charset="0"/>
              </a:rPr>
              <a:t> and </a:t>
            </a:r>
            <a:r>
              <a:rPr lang="en-US" sz="2400" b="1" dirty="0">
                <a:solidFill>
                  <a:srgbClr val="FF0000"/>
                </a:solidFill>
                <a:latin typeface="Helvetica" pitchFamily="2" charset="0"/>
              </a:rPr>
              <a:t>immediately startup and log into </a:t>
            </a:r>
            <a:r>
              <a:rPr lang="en-US" sz="2400" b="1" dirty="0">
                <a:latin typeface="Helvetica" pitchFamily="2" charset="0"/>
              </a:rPr>
              <a:t>your Virtual Machine (VM).</a:t>
            </a:r>
            <a:endParaRPr lang="en-US" sz="2400" dirty="0">
              <a:effectLst/>
              <a:latin typeface="Helvetica" pitchFamily="2" charset="0"/>
            </a:endParaRPr>
          </a:p>
        </p:txBody>
      </p:sp>
    </p:spTree>
    <p:extLst>
      <p:ext uri="{BB962C8B-B14F-4D97-AF65-F5344CB8AC3E}">
        <p14:creationId xmlns:p14="http://schemas.microsoft.com/office/powerpoint/2010/main" val="1452885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F7DE84-565E-A768-2A04-417DB9240CE2}"/>
              </a:ext>
            </a:extLst>
          </p:cNvPr>
          <p:cNvSpPr txBox="1"/>
          <p:nvPr/>
        </p:nvSpPr>
        <p:spPr>
          <a:xfrm>
            <a:off x="246121" y="78889"/>
            <a:ext cx="8331200" cy="461665"/>
          </a:xfrm>
          <a:prstGeom prst="rect">
            <a:avLst/>
          </a:prstGeom>
          <a:noFill/>
        </p:spPr>
        <p:txBody>
          <a:bodyPr wrap="square">
            <a:spAutoFit/>
          </a:bodyPr>
          <a:lstStyle/>
          <a:p>
            <a:pPr algn="ct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Syllabus / Course Highlights</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A72D741-0CC7-8053-AF27-EC8FC98B3E54}"/>
              </a:ext>
            </a:extLst>
          </p:cNvPr>
          <p:cNvSpPr txBox="1"/>
          <p:nvPr/>
        </p:nvSpPr>
        <p:spPr>
          <a:xfrm>
            <a:off x="60366" y="678530"/>
            <a:ext cx="9023267" cy="461665"/>
          </a:xfrm>
          <a:prstGeom prst="rect">
            <a:avLst/>
          </a:prstGeom>
          <a:noFill/>
        </p:spPr>
        <p:txBody>
          <a:bodyPr wrap="square">
            <a:spAutoFit/>
          </a:bodyPr>
          <a:lstStyle/>
          <a:p>
            <a:pPr algn="ctr"/>
            <a:r>
              <a:rPr lang="en-US" sz="2400" b="1" dirty="0">
                <a:effectLst/>
                <a:latin typeface="Helvetica" pitchFamily="2" charset="0"/>
              </a:rPr>
              <a:t>Lecture: </a:t>
            </a:r>
            <a:r>
              <a:rPr lang="en-US" sz="2400" dirty="0">
                <a:effectLst/>
                <a:latin typeface="Helvetica" pitchFamily="2" charset="0"/>
              </a:rPr>
              <a:t>Tuesday &amp; Thursday BEURY 304, 9:30 am – 10:50 am</a:t>
            </a:r>
          </a:p>
        </p:txBody>
      </p:sp>
      <p:sp>
        <p:nvSpPr>
          <p:cNvPr id="5" name="TextBox 4">
            <a:extLst>
              <a:ext uri="{FF2B5EF4-FFF2-40B4-BE49-F238E27FC236}">
                <a16:creationId xmlns:a16="http://schemas.microsoft.com/office/drawing/2014/main" id="{A30DB06D-4612-6A34-86F2-1FBFE3721DD0}"/>
              </a:ext>
            </a:extLst>
          </p:cNvPr>
          <p:cNvSpPr txBox="1"/>
          <p:nvPr/>
        </p:nvSpPr>
        <p:spPr>
          <a:xfrm>
            <a:off x="120732" y="1297625"/>
            <a:ext cx="9023267" cy="830997"/>
          </a:xfrm>
          <a:prstGeom prst="rect">
            <a:avLst/>
          </a:prstGeom>
          <a:noFill/>
        </p:spPr>
        <p:txBody>
          <a:bodyPr wrap="square">
            <a:spAutoFit/>
          </a:bodyPr>
          <a:lstStyle/>
          <a:p>
            <a:r>
              <a:rPr lang="en-US" sz="2400" b="1" dirty="0">
                <a:effectLst/>
                <a:latin typeface="Helvetica" pitchFamily="2" charset="0"/>
              </a:rPr>
              <a:t>You are expected to show up </a:t>
            </a:r>
            <a:r>
              <a:rPr lang="en-US" sz="2400" b="1" dirty="0">
                <a:solidFill>
                  <a:srgbClr val="FF0000"/>
                </a:solidFill>
                <a:effectLst/>
                <a:latin typeface="Helvetica" pitchFamily="2" charset="0"/>
              </a:rPr>
              <a:t>on </a:t>
            </a:r>
            <a:r>
              <a:rPr lang="en-US" sz="2400" b="1" dirty="0">
                <a:solidFill>
                  <a:srgbClr val="FF0000"/>
                </a:solidFill>
                <a:latin typeface="Helvetica" pitchFamily="2" charset="0"/>
              </a:rPr>
              <a:t>time</a:t>
            </a:r>
            <a:r>
              <a:rPr lang="en-US" sz="2400" b="1" dirty="0">
                <a:latin typeface="Helvetica" pitchFamily="2" charset="0"/>
              </a:rPr>
              <a:t> and </a:t>
            </a:r>
            <a:r>
              <a:rPr lang="en-US" sz="2400" b="1" dirty="0">
                <a:solidFill>
                  <a:srgbClr val="FF0000"/>
                </a:solidFill>
                <a:latin typeface="Helvetica" pitchFamily="2" charset="0"/>
              </a:rPr>
              <a:t>immediately startup and log into </a:t>
            </a:r>
            <a:r>
              <a:rPr lang="en-US" sz="2400" b="1" dirty="0">
                <a:latin typeface="Helvetica" pitchFamily="2" charset="0"/>
              </a:rPr>
              <a:t>your Virtual Machine (VM).</a:t>
            </a:r>
            <a:endParaRPr lang="en-US" sz="2400" dirty="0">
              <a:effectLst/>
              <a:latin typeface="Helvetica" pitchFamily="2" charset="0"/>
            </a:endParaRPr>
          </a:p>
        </p:txBody>
      </p:sp>
      <p:sp>
        <p:nvSpPr>
          <p:cNvPr id="3" name="TextBox 2">
            <a:extLst>
              <a:ext uri="{FF2B5EF4-FFF2-40B4-BE49-F238E27FC236}">
                <a16:creationId xmlns:a16="http://schemas.microsoft.com/office/drawing/2014/main" id="{549E50D1-C26D-30F1-F056-1745C369E415}"/>
              </a:ext>
            </a:extLst>
          </p:cNvPr>
          <p:cNvSpPr txBox="1"/>
          <p:nvPr/>
        </p:nvSpPr>
        <p:spPr>
          <a:xfrm>
            <a:off x="120731" y="2255294"/>
            <a:ext cx="9023267" cy="1200329"/>
          </a:xfrm>
          <a:prstGeom prst="rect">
            <a:avLst/>
          </a:prstGeom>
          <a:noFill/>
        </p:spPr>
        <p:txBody>
          <a:bodyPr wrap="square">
            <a:spAutoFit/>
          </a:bodyPr>
          <a:lstStyle/>
          <a:p>
            <a:r>
              <a:rPr lang="en-US" sz="2400" b="1" dirty="0">
                <a:effectLst/>
                <a:latin typeface="Helvetica" pitchFamily="2" charset="0"/>
              </a:rPr>
              <a:t>You are expected to always stay on-task and participate (</a:t>
            </a:r>
            <a:r>
              <a:rPr lang="en-US" sz="2400" dirty="0">
                <a:effectLst/>
                <a:latin typeface="Helvetica" pitchFamily="2" charset="0"/>
              </a:rPr>
              <a:t>i.e., no checking emails, etc. while in the computer lab … I know it is tempting to get off task when a computer is in front of you).</a:t>
            </a:r>
          </a:p>
        </p:txBody>
      </p:sp>
    </p:spTree>
    <p:extLst>
      <p:ext uri="{BB962C8B-B14F-4D97-AF65-F5344CB8AC3E}">
        <p14:creationId xmlns:p14="http://schemas.microsoft.com/office/powerpoint/2010/main" val="1457087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F7DE84-565E-A768-2A04-417DB9240CE2}"/>
              </a:ext>
            </a:extLst>
          </p:cNvPr>
          <p:cNvSpPr txBox="1"/>
          <p:nvPr/>
        </p:nvSpPr>
        <p:spPr>
          <a:xfrm>
            <a:off x="246121" y="78889"/>
            <a:ext cx="8331200" cy="461665"/>
          </a:xfrm>
          <a:prstGeom prst="rect">
            <a:avLst/>
          </a:prstGeom>
          <a:noFill/>
        </p:spPr>
        <p:txBody>
          <a:bodyPr wrap="square">
            <a:spAutoFit/>
          </a:bodyPr>
          <a:lstStyle/>
          <a:p>
            <a:pPr algn="ct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Syllabus / Course Highlights</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A72D741-0CC7-8053-AF27-EC8FC98B3E54}"/>
              </a:ext>
            </a:extLst>
          </p:cNvPr>
          <p:cNvSpPr txBox="1"/>
          <p:nvPr/>
        </p:nvSpPr>
        <p:spPr>
          <a:xfrm>
            <a:off x="60366" y="678530"/>
            <a:ext cx="9023267" cy="461665"/>
          </a:xfrm>
          <a:prstGeom prst="rect">
            <a:avLst/>
          </a:prstGeom>
          <a:noFill/>
        </p:spPr>
        <p:txBody>
          <a:bodyPr wrap="square">
            <a:spAutoFit/>
          </a:bodyPr>
          <a:lstStyle/>
          <a:p>
            <a:pPr algn="ctr"/>
            <a:r>
              <a:rPr lang="en-US" sz="2400" b="1" dirty="0">
                <a:effectLst/>
                <a:latin typeface="Helvetica" pitchFamily="2" charset="0"/>
              </a:rPr>
              <a:t>Lecture: </a:t>
            </a:r>
            <a:r>
              <a:rPr lang="en-US" sz="2400" dirty="0">
                <a:effectLst/>
                <a:latin typeface="Helvetica" pitchFamily="2" charset="0"/>
              </a:rPr>
              <a:t>Tuesday &amp; Thursday BEURY 304, 9:30 am – 10:50 am</a:t>
            </a:r>
          </a:p>
        </p:txBody>
      </p:sp>
      <p:sp>
        <p:nvSpPr>
          <p:cNvPr id="5" name="TextBox 4">
            <a:extLst>
              <a:ext uri="{FF2B5EF4-FFF2-40B4-BE49-F238E27FC236}">
                <a16:creationId xmlns:a16="http://schemas.microsoft.com/office/drawing/2014/main" id="{A30DB06D-4612-6A34-86F2-1FBFE3721DD0}"/>
              </a:ext>
            </a:extLst>
          </p:cNvPr>
          <p:cNvSpPr txBox="1"/>
          <p:nvPr/>
        </p:nvSpPr>
        <p:spPr>
          <a:xfrm>
            <a:off x="120732" y="1297625"/>
            <a:ext cx="9023267" cy="830997"/>
          </a:xfrm>
          <a:prstGeom prst="rect">
            <a:avLst/>
          </a:prstGeom>
          <a:noFill/>
        </p:spPr>
        <p:txBody>
          <a:bodyPr wrap="square">
            <a:spAutoFit/>
          </a:bodyPr>
          <a:lstStyle/>
          <a:p>
            <a:r>
              <a:rPr lang="en-US" sz="2400" b="1" dirty="0">
                <a:effectLst/>
                <a:latin typeface="Helvetica" pitchFamily="2" charset="0"/>
              </a:rPr>
              <a:t>You are expected to show up </a:t>
            </a:r>
            <a:r>
              <a:rPr lang="en-US" sz="2400" b="1" dirty="0">
                <a:solidFill>
                  <a:srgbClr val="FF0000"/>
                </a:solidFill>
                <a:effectLst/>
                <a:latin typeface="Helvetica" pitchFamily="2" charset="0"/>
              </a:rPr>
              <a:t>on </a:t>
            </a:r>
            <a:r>
              <a:rPr lang="en-US" sz="2400" b="1" dirty="0">
                <a:solidFill>
                  <a:srgbClr val="FF0000"/>
                </a:solidFill>
                <a:latin typeface="Helvetica" pitchFamily="2" charset="0"/>
              </a:rPr>
              <a:t>time</a:t>
            </a:r>
            <a:r>
              <a:rPr lang="en-US" sz="2400" b="1" dirty="0">
                <a:latin typeface="Helvetica" pitchFamily="2" charset="0"/>
              </a:rPr>
              <a:t> and </a:t>
            </a:r>
            <a:r>
              <a:rPr lang="en-US" sz="2400" b="1" dirty="0">
                <a:solidFill>
                  <a:srgbClr val="FF0000"/>
                </a:solidFill>
                <a:latin typeface="Helvetica" pitchFamily="2" charset="0"/>
              </a:rPr>
              <a:t>immediately startup and log into </a:t>
            </a:r>
            <a:r>
              <a:rPr lang="en-US" sz="2400" b="1" dirty="0">
                <a:latin typeface="Helvetica" pitchFamily="2" charset="0"/>
              </a:rPr>
              <a:t>your Virtual Machine (VM).</a:t>
            </a:r>
            <a:endParaRPr lang="en-US" sz="2400" dirty="0">
              <a:effectLst/>
              <a:latin typeface="Helvetica" pitchFamily="2" charset="0"/>
            </a:endParaRPr>
          </a:p>
        </p:txBody>
      </p:sp>
      <p:sp>
        <p:nvSpPr>
          <p:cNvPr id="6" name="TextBox 5">
            <a:extLst>
              <a:ext uri="{FF2B5EF4-FFF2-40B4-BE49-F238E27FC236}">
                <a16:creationId xmlns:a16="http://schemas.microsoft.com/office/drawing/2014/main" id="{85ED79DB-2F8F-983E-6DB0-1E28F9AFFF0E}"/>
              </a:ext>
            </a:extLst>
          </p:cNvPr>
          <p:cNvSpPr txBox="1"/>
          <p:nvPr/>
        </p:nvSpPr>
        <p:spPr>
          <a:xfrm>
            <a:off x="120731" y="2255294"/>
            <a:ext cx="9023267" cy="1200329"/>
          </a:xfrm>
          <a:prstGeom prst="rect">
            <a:avLst/>
          </a:prstGeom>
          <a:noFill/>
        </p:spPr>
        <p:txBody>
          <a:bodyPr wrap="square">
            <a:spAutoFit/>
          </a:bodyPr>
          <a:lstStyle/>
          <a:p>
            <a:r>
              <a:rPr lang="en-US" sz="2400" b="1" dirty="0">
                <a:effectLst/>
                <a:latin typeface="Helvetica" pitchFamily="2" charset="0"/>
              </a:rPr>
              <a:t>You are expected to always stay on-task and participate (</a:t>
            </a:r>
            <a:r>
              <a:rPr lang="en-US" sz="2400" dirty="0">
                <a:effectLst/>
                <a:latin typeface="Helvetica" pitchFamily="2" charset="0"/>
              </a:rPr>
              <a:t>i.e., no checking emails, etc. while in the computer lab … I know it is tempting to get off task when a computer is in front of you).</a:t>
            </a:r>
          </a:p>
        </p:txBody>
      </p:sp>
      <p:sp>
        <p:nvSpPr>
          <p:cNvPr id="7" name="TextBox 6">
            <a:extLst>
              <a:ext uri="{FF2B5EF4-FFF2-40B4-BE49-F238E27FC236}">
                <a16:creationId xmlns:a16="http://schemas.microsoft.com/office/drawing/2014/main" id="{3DD50C00-A8D5-BFD2-39D8-9957E2E7AA78}"/>
              </a:ext>
            </a:extLst>
          </p:cNvPr>
          <p:cNvSpPr txBox="1"/>
          <p:nvPr/>
        </p:nvSpPr>
        <p:spPr>
          <a:xfrm>
            <a:off x="144480" y="3629795"/>
            <a:ext cx="9023267" cy="3293209"/>
          </a:xfrm>
          <a:prstGeom prst="rect">
            <a:avLst/>
          </a:prstGeom>
          <a:noFill/>
        </p:spPr>
        <p:txBody>
          <a:bodyPr wrap="square">
            <a:spAutoFit/>
          </a:bodyPr>
          <a:lstStyle/>
          <a:p>
            <a:r>
              <a:rPr lang="en-US" sz="2400" b="1" dirty="0">
                <a:effectLst/>
                <a:latin typeface="Helvetica" pitchFamily="2" charset="0"/>
              </a:rPr>
              <a:t>Do not waste your time, and do not waste my time:</a:t>
            </a:r>
          </a:p>
          <a:p>
            <a:r>
              <a:rPr lang="en-US" sz="2000" dirty="0">
                <a:latin typeface="Helvetica" pitchFamily="2" charset="0"/>
              </a:rPr>
              <a:t>Life is way too short to waste time, recognize this. </a:t>
            </a:r>
          </a:p>
          <a:p>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You will get out of this course what you put into it: </a:t>
            </a:r>
          </a:p>
          <a:p>
            <a:pPr marL="342900" indent="-342900">
              <a:buFont typeface="Arial" panose="020B0604020202020204" pitchFamily="34" charset="0"/>
              <a:buChar char="•"/>
            </a:pPr>
            <a:r>
              <a:rPr lang="en-US" sz="20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If you give it the bare minimum … you will walk away with the bare minimum. </a:t>
            </a:r>
          </a:p>
          <a:p>
            <a:pPr marL="342900" indent="-342900">
              <a:buFont typeface="Arial" panose="020B0604020202020204" pitchFamily="34" charset="0"/>
              <a:buChar char="•"/>
            </a:pP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It is rare in life where you are given the opportunity to learn and have the resources to do so. Once you’re out on the job market, no one is training you!</a:t>
            </a:r>
          </a:p>
          <a:p>
            <a:pPr marL="342900" indent="-342900">
              <a:buFont typeface="Arial" panose="020B0604020202020204" pitchFamily="34" charset="0"/>
              <a:buChar char="•"/>
            </a:pP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Take yourself and your work seriously, strive for a higher standard.</a:t>
            </a:r>
          </a:p>
          <a:p>
            <a:endParaRPr lang="en-US" sz="2400" dirty="0">
              <a:effectLst/>
              <a:latin typeface="Helvetica" pitchFamily="2" charset="0"/>
            </a:endParaRPr>
          </a:p>
        </p:txBody>
      </p:sp>
      <p:sp>
        <p:nvSpPr>
          <p:cNvPr id="8" name="Rectangle 7">
            <a:extLst>
              <a:ext uri="{FF2B5EF4-FFF2-40B4-BE49-F238E27FC236}">
                <a16:creationId xmlns:a16="http://schemas.microsoft.com/office/drawing/2014/main" id="{3DBA5D4C-7F74-A3AE-E6C2-65F16988EEA5}"/>
              </a:ext>
            </a:extLst>
          </p:cNvPr>
          <p:cNvSpPr/>
          <p:nvPr/>
        </p:nvSpPr>
        <p:spPr>
          <a:xfrm>
            <a:off x="120730" y="3582295"/>
            <a:ext cx="8902540" cy="316288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845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F7DE84-565E-A768-2A04-417DB9240CE2}"/>
              </a:ext>
            </a:extLst>
          </p:cNvPr>
          <p:cNvSpPr txBox="1"/>
          <p:nvPr/>
        </p:nvSpPr>
        <p:spPr>
          <a:xfrm>
            <a:off x="246121" y="0"/>
            <a:ext cx="8331200" cy="461665"/>
          </a:xfrm>
          <a:prstGeom prst="rect">
            <a:avLst/>
          </a:prstGeom>
          <a:noFill/>
        </p:spPr>
        <p:txBody>
          <a:bodyPr wrap="square">
            <a:spAutoFit/>
          </a:bodyPr>
          <a:lstStyle/>
          <a:p>
            <a:pPr algn="ct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Code of Conduct</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Picture 8" descr="A screenshot of a document&#10;&#10;Description automatically generated">
            <a:extLst>
              <a:ext uri="{FF2B5EF4-FFF2-40B4-BE49-F238E27FC236}">
                <a16:creationId xmlns:a16="http://schemas.microsoft.com/office/drawing/2014/main" id="{3211A42F-1290-5555-47BC-440616C015C4}"/>
              </a:ext>
            </a:extLst>
          </p:cNvPr>
          <p:cNvPicPr>
            <a:picLocks noChangeAspect="1"/>
          </p:cNvPicPr>
          <p:nvPr/>
        </p:nvPicPr>
        <p:blipFill rotWithShape="1">
          <a:blip r:embed="rId2"/>
          <a:srcRect t="7995"/>
          <a:stretch/>
        </p:blipFill>
        <p:spPr>
          <a:xfrm>
            <a:off x="246121" y="622439"/>
            <a:ext cx="8825581" cy="5957428"/>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2199BAF8-CFEC-F76D-F094-C0BDC1F8ABF1}"/>
                  </a:ext>
                </a:extLst>
              </p14:cNvPr>
              <p14:cNvContentPartPr/>
              <p14:nvPr/>
            </p14:nvContentPartPr>
            <p14:xfrm>
              <a:off x="384294" y="673176"/>
              <a:ext cx="7789680" cy="188280"/>
            </p14:xfrm>
          </p:contentPart>
        </mc:Choice>
        <mc:Fallback xmlns="">
          <p:pic>
            <p:nvPicPr>
              <p:cNvPr id="11" name="Ink 10">
                <a:extLst>
                  <a:ext uri="{FF2B5EF4-FFF2-40B4-BE49-F238E27FC236}">
                    <a16:creationId xmlns:a16="http://schemas.microsoft.com/office/drawing/2014/main" id="{2199BAF8-CFEC-F76D-F094-C0BDC1F8ABF1}"/>
                  </a:ext>
                </a:extLst>
              </p:cNvPr>
              <p:cNvPicPr/>
              <p:nvPr/>
            </p:nvPicPr>
            <p:blipFill>
              <a:blip r:embed="rId4"/>
              <a:stretch>
                <a:fillRect/>
              </a:stretch>
            </p:blipFill>
            <p:spPr>
              <a:xfrm>
                <a:off x="312654" y="529176"/>
                <a:ext cx="793332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A35D1EF-D06F-87A7-C240-98A738A58016}"/>
                  </a:ext>
                </a:extLst>
              </p14:cNvPr>
              <p14:cNvContentPartPr/>
              <p14:nvPr/>
            </p14:nvContentPartPr>
            <p14:xfrm>
              <a:off x="375654" y="1039668"/>
              <a:ext cx="1165320" cy="19080"/>
            </p14:xfrm>
          </p:contentPart>
        </mc:Choice>
        <mc:Fallback xmlns="">
          <p:pic>
            <p:nvPicPr>
              <p:cNvPr id="12" name="Ink 11">
                <a:extLst>
                  <a:ext uri="{FF2B5EF4-FFF2-40B4-BE49-F238E27FC236}">
                    <a16:creationId xmlns:a16="http://schemas.microsoft.com/office/drawing/2014/main" id="{4A35D1EF-D06F-87A7-C240-98A738A58016}"/>
                  </a:ext>
                </a:extLst>
              </p:cNvPr>
              <p:cNvPicPr/>
              <p:nvPr/>
            </p:nvPicPr>
            <p:blipFill>
              <a:blip r:embed="rId6"/>
              <a:stretch>
                <a:fillRect/>
              </a:stretch>
            </p:blipFill>
            <p:spPr>
              <a:xfrm>
                <a:off x="304014" y="895668"/>
                <a:ext cx="13089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77BC8EF0-EBE7-3E2D-CB03-1563880C276B}"/>
                  </a:ext>
                </a:extLst>
              </p14:cNvPr>
              <p14:cNvContentPartPr/>
              <p14:nvPr/>
            </p14:nvContentPartPr>
            <p14:xfrm>
              <a:off x="6943134" y="2274816"/>
              <a:ext cx="1829520" cy="76680"/>
            </p14:xfrm>
          </p:contentPart>
        </mc:Choice>
        <mc:Fallback xmlns="">
          <p:pic>
            <p:nvPicPr>
              <p:cNvPr id="13" name="Ink 12">
                <a:extLst>
                  <a:ext uri="{FF2B5EF4-FFF2-40B4-BE49-F238E27FC236}">
                    <a16:creationId xmlns:a16="http://schemas.microsoft.com/office/drawing/2014/main" id="{77BC8EF0-EBE7-3E2D-CB03-1563880C276B}"/>
                  </a:ext>
                </a:extLst>
              </p:cNvPr>
              <p:cNvPicPr/>
              <p:nvPr/>
            </p:nvPicPr>
            <p:blipFill>
              <a:blip r:embed="rId8"/>
              <a:stretch>
                <a:fillRect/>
              </a:stretch>
            </p:blipFill>
            <p:spPr>
              <a:xfrm>
                <a:off x="6871134" y="2130816"/>
                <a:ext cx="19731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8DF4C097-3121-927E-9CA0-9A2282B8992D}"/>
                  </a:ext>
                </a:extLst>
              </p14:cNvPr>
              <p14:cNvContentPartPr/>
              <p14:nvPr/>
            </p14:nvContentPartPr>
            <p14:xfrm>
              <a:off x="375654" y="2478216"/>
              <a:ext cx="8367480" cy="144000"/>
            </p14:xfrm>
          </p:contentPart>
        </mc:Choice>
        <mc:Fallback xmlns="">
          <p:pic>
            <p:nvPicPr>
              <p:cNvPr id="14" name="Ink 13">
                <a:extLst>
                  <a:ext uri="{FF2B5EF4-FFF2-40B4-BE49-F238E27FC236}">
                    <a16:creationId xmlns:a16="http://schemas.microsoft.com/office/drawing/2014/main" id="{8DF4C097-3121-927E-9CA0-9A2282B8992D}"/>
                  </a:ext>
                </a:extLst>
              </p:cNvPr>
              <p:cNvPicPr/>
              <p:nvPr/>
            </p:nvPicPr>
            <p:blipFill>
              <a:blip r:embed="rId10"/>
              <a:stretch>
                <a:fillRect/>
              </a:stretch>
            </p:blipFill>
            <p:spPr>
              <a:xfrm>
                <a:off x="304014" y="2334576"/>
                <a:ext cx="851112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CAF5AB95-31D6-56F9-9284-D54C6C46DE56}"/>
                  </a:ext>
                </a:extLst>
              </p14:cNvPr>
              <p14:cNvContentPartPr/>
              <p14:nvPr/>
            </p14:nvContentPartPr>
            <p14:xfrm>
              <a:off x="398334" y="1996176"/>
              <a:ext cx="7994160" cy="127080"/>
            </p14:xfrm>
          </p:contentPart>
        </mc:Choice>
        <mc:Fallback xmlns="">
          <p:pic>
            <p:nvPicPr>
              <p:cNvPr id="15" name="Ink 14">
                <a:extLst>
                  <a:ext uri="{FF2B5EF4-FFF2-40B4-BE49-F238E27FC236}">
                    <a16:creationId xmlns:a16="http://schemas.microsoft.com/office/drawing/2014/main" id="{CAF5AB95-31D6-56F9-9284-D54C6C46DE56}"/>
                  </a:ext>
                </a:extLst>
              </p:cNvPr>
              <p:cNvPicPr/>
              <p:nvPr/>
            </p:nvPicPr>
            <p:blipFill>
              <a:blip r:embed="rId12"/>
              <a:stretch>
                <a:fillRect/>
              </a:stretch>
            </p:blipFill>
            <p:spPr>
              <a:xfrm>
                <a:off x="326334" y="1852176"/>
                <a:ext cx="81378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00AD60B9-083F-2E34-AA83-EE13EA10C310}"/>
                  </a:ext>
                </a:extLst>
              </p14:cNvPr>
              <p14:cNvContentPartPr/>
              <p14:nvPr/>
            </p14:nvContentPartPr>
            <p14:xfrm>
              <a:off x="397614" y="2238456"/>
              <a:ext cx="6365880" cy="117720"/>
            </p14:xfrm>
          </p:contentPart>
        </mc:Choice>
        <mc:Fallback xmlns="">
          <p:pic>
            <p:nvPicPr>
              <p:cNvPr id="16" name="Ink 15">
                <a:extLst>
                  <a:ext uri="{FF2B5EF4-FFF2-40B4-BE49-F238E27FC236}">
                    <a16:creationId xmlns:a16="http://schemas.microsoft.com/office/drawing/2014/main" id="{00AD60B9-083F-2E34-AA83-EE13EA10C310}"/>
                  </a:ext>
                </a:extLst>
              </p:cNvPr>
              <p:cNvPicPr/>
              <p:nvPr/>
            </p:nvPicPr>
            <p:blipFill>
              <a:blip r:embed="rId14"/>
              <a:stretch>
                <a:fillRect/>
              </a:stretch>
            </p:blipFill>
            <p:spPr>
              <a:xfrm>
                <a:off x="325614" y="2094456"/>
                <a:ext cx="65095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CBE8C03D-096B-DB87-E51D-7240A723CBB4}"/>
                  </a:ext>
                </a:extLst>
              </p14:cNvPr>
              <p14:cNvContentPartPr/>
              <p14:nvPr/>
            </p14:nvContentPartPr>
            <p14:xfrm>
              <a:off x="1432974" y="2401896"/>
              <a:ext cx="1152000" cy="23040"/>
            </p14:xfrm>
          </p:contentPart>
        </mc:Choice>
        <mc:Fallback xmlns="">
          <p:pic>
            <p:nvPicPr>
              <p:cNvPr id="18" name="Ink 17">
                <a:extLst>
                  <a:ext uri="{FF2B5EF4-FFF2-40B4-BE49-F238E27FC236}">
                    <a16:creationId xmlns:a16="http://schemas.microsoft.com/office/drawing/2014/main" id="{CBE8C03D-096B-DB87-E51D-7240A723CBB4}"/>
                  </a:ext>
                </a:extLst>
              </p:cNvPr>
              <p:cNvPicPr/>
              <p:nvPr/>
            </p:nvPicPr>
            <p:blipFill>
              <a:blip r:embed="rId16"/>
              <a:stretch>
                <a:fillRect/>
              </a:stretch>
            </p:blipFill>
            <p:spPr>
              <a:xfrm>
                <a:off x="1360974" y="2258256"/>
                <a:ext cx="1295640" cy="310680"/>
              </a:xfrm>
              <a:prstGeom prst="rect">
                <a:avLst/>
              </a:prstGeom>
            </p:spPr>
          </p:pic>
        </mc:Fallback>
      </mc:AlternateContent>
    </p:spTree>
    <p:extLst>
      <p:ext uri="{BB962C8B-B14F-4D97-AF65-F5344CB8AC3E}">
        <p14:creationId xmlns:p14="http://schemas.microsoft.com/office/powerpoint/2010/main" val="2407719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91DDD4DB-2013-90D5-2A81-464DE92EF089}"/>
              </a:ext>
            </a:extLst>
          </p:cNvPr>
          <p:cNvPicPr>
            <a:picLocks noChangeAspect="1"/>
          </p:cNvPicPr>
          <p:nvPr/>
        </p:nvPicPr>
        <p:blipFill>
          <a:blip r:embed="rId2"/>
          <a:stretch>
            <a:fillRect/>
          </a:stretch>
        </p:blipFill>
        <p:spPr>
          <a:xfrm>
            <a:off x="1350206" y="1983544"/>
            <a:ext cx="6261196" cy="2410460"/>
          </a:xfrm>
          <a:prstGeom prst="rect">
            <a:avLst/>
          </a:prstGeom>
        </p:spPr>
      </p:pic>
      <p:pic>
        <p:nvPicPr>
          <p:cNvPr id="5" name="Picture 4" descr="A close-up of a graduation&#10;&#10;Description automatically generated">
            <a:extLst>
              <a:ext uri="{FF2B5EF4-FFF2-40B4-BE49-F238E27FC236}">
                <a16:creationId xmlns:a16="http://schemas.microsoft.com/office/drawing/2014/main" id="{8A86F0B1-B0AD-882A-E990-B30C8F639C2D}"/>
              </a:ext>
            </a:extLst>
          </p:cNvPr>
          <p:cNvPicPr>
            <a:picLocks noChangeAspect="1"/>
          </p:cNvPicPr>
          <p:nvPr/>
        </p:nvPicPr>
        <p:blipFill>
          <a:blip r:embed="rId3"/>
          <a:stretch>
            <a:fillRect/>
          </a:stretch>
        </p:blipFill>
        <p:spPr>
          <a:xfrm>
            <a:off x="1532987" y="4562817"/>
            <a:ext cx="6078025" cy="2179292"/>
          </a:xfrm>
          <a:prstGeom prst="rect">
            <a:avLst/>
          </a:prstGeom>
        </p:spPr>
      </p:pic>
      <p:sp>
        <p:nvSpPr>
          <p:cNvPr id="6" name="TextBox 5">
            <a:extLst>
              <a:ext uri="{FF2B5EF4-FFF2-40B4-BE49-F238E27FC236}">
                <a16:creationId xmlns:a16="http://schemas.microsoft.com/office/drawing/2014/main" id="{7571010F-5B61-B03F-9B5F-3A180CD2EC4F}"/>
              </a:ext>
            </a:extLst>
          </p:cNvPr>
          <p:cNvSpPr txBox="1"/>
          <p:nvPr/>
        </p:nvSpPr>
        <p:spPr>
          <a:xfrm>
            <a:off x="3077276" y="115891"/>
            <a:ext cx="2989448" cy="478302"/>
          </a:xfrm>
          <a:prstGeom prst="rect">
            <a:avLst/>
          </a:prstGeom>
          <a:noFill/>
        </p:spPr>
        <p:txBody>
          <a:bodyPr wrap="square">
            <a:spAutoFit/>
          </a:bodyPr>
          <a:lstStyle/>
          <a:p>
            <a:pPr algn="ct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Grading</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AE2C5539-7D7A-FABE-2C43-49B865FE1599}"/>
              </a:ext>
            </a:extLst>
          </p:cNvPr>
          <p:cNvSpPr txBox="1"/>
          <p:nvPr/>
        </p:nvSpPr>
        <p:spPr>
          <a:xfrm>
            <a:off x="182880" y="706735"/>
            <a:ext cx="8961120" cy="1107996"/>
          </a:xfrm>
          <a:prstGeom prst="rect">
            <a:avLst/>
          </a:prstGeom>
          <a:noFill/>
        </p:spPr>
        <p:txBody>
          <a:bodyPr wrap="square">
            <a:spAutoFit/>
          </a:bodyPr>
          <a:lstStyle/>
          <a:p>
            <a:r>
              <a:rPr lang="en-US" sz="2200" dirty="0">
                <a:effectLst/>
                <a:latin typeface="Helvetica" pitchFamily="2" charset="0"/>
              </a:rPr>
              <a:t>There will be no exams in this course! Your final grade will come from a combination of</a:t>
            </a:r>
            <a:r>
              <a:rPr lang="en-US" sz="2200" dirty="0">
                <a:latin typeface="Helvetica" pitchFamily="2" charset="0"/>
              </a:rPr>
              <a:t> </a:t>
            </a:r>
            <a:r>
              <a:rPr lang="en-US" sz="2200" b="1" u="sng" dirty="0">
                <a:effectLst/>
                <a:latin typeface="Helvetica" pitchFamily="2" charset="0"/>
              </a:rPr>
              <a:t>attendance</a:t>
            </a:r>
            <a:r>
              <a:rPr lang="en-US" sz="2200" dirty="0">
                <a:effectLst/>
                <a:latin typeface="Helvetica" pitchFamily="2" charset="0"/>
              </a:rPr>
              <a:t>, in-class quizzes (announced), assignments, and your final class project.</a:t>
            </a:r>
          </a:p>
        </p:txBody>
      </p:sp>
    </p:spTree>
    <p:extLst>
      <p:ext uri="{BB962C8B-B14F-4D97-AF65-F5344CB8AC3E}">
        <p14:creationId xmlns:p14="http://schemas.microsoft.com/office/powerpoint/2010/main" val="3765284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document&#10;&#10;Description automatically generated">
            <a:extLst>
              <a:ext uri="{FF2B5EF4-FFF2-40B4-BE49-F238E27FC236}">
                <a16:creationId xmlns:a16="http://schemas.microsoft.com/office/drawing/2014/main" id="{89438F22-31C2-3324-7CED-B4FF21FB4C0F}"/>
              </a:ext>
            </a:extLst>
          </p:cNvPr>
          <p:cNvPicPr>
            <a:picLocks noChangeAspect="1"/>
          </p:cNvPicPr>
          <p:nvPr/>
        </p:nvPicPr>
        <p:blipFill>
          <a:blip r:embed="rId2"/>
          <a:stretch>
            <a:fillRect/>
          </a:stretch>
        </p:blipFill>
        <p:spPr>
          <a:xfrm>
            <a:off x="112540" y="128657"/>
            <a:ext cx="8947052" cy="3075258"/>
          </a:xfrm>
          <a:prstGeom prst="rect">
            <a:avLst/>
          </a:prstGeom>
          <a:ln>
            <a:solidFill>
              <a:schemeClr val="tx1"/>
            </a:solidFill>
          </a:ln>
        </p:spPr>
      </p:pic>
      <p:pic>
        <p:nvPicPr>
          <p:cNvPr id="4" name="Picture 3" descr="A close-up of a text&#10;&#10;Description automatically generated">
            <a:extLst>
              <a:ext uri="{FF2B5EF4-FFF2-40B4-BE49-F238E27FC236}">
                <a16:creationId xmlns:a16="http://schemas.microsoft.com/office/drawing/2014/main" id="{81BFB09D-F3B5-7BCC-1986-1CA099B72589}"/>
              </a:ext>
            </a:extLst>
          </p:cNvPr>
          <p:cNvPicPr>
            <a:picLocks noChangeAspect="1"/>
          </p:cNvPicPr>
          <p:nvPr/>
        </p:nvPicPr>
        <p:blipFill>
          <a:blip r:embed="rId3"/>
          <a:stretch>
            <a:fillRect/>
          </a:stretch>
        </p:blipFill>
        <p:spPr>
          <a:xfrm>
            <a:off x="112540" y="3308988"/>
            <a:ext cx="8932986" cy="3484234"/>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180EA25-687E-D6F9-0EF3-3791FBB14033}"/>
                  </a:ext>
                </a:extLst>
              </p14:cNvPr>
              <p14:cNvContentPartPr/>
              <p14:nvPr/>
            </p14:nvContentPartPr>
            <p14:xfrm>
              <a:off x="7473988" y="5213769"/>
              <a:ext cx="1020960" cy="50040"/>
            </p14:xfrm>
          </p:contentPart>
        </mc:Choice>
        <mc:Fallback xmlns="">
          <p:pic>
            <p:nvPicPr>
              <p:cNvPr id="5" name="Ink 4">
                <a:extLst>
                  <a:ext uri="{FF2B5EF4-FFF2-40B4-BE49-F238E27FC236}">
                    <a16:creationId xmlns:a16="http://schemas.microsoft.com/office/drawing/2014/main" id="{9180EA25-687E-D6F9-0EF3-3791FBB14033}"/>
                  </a:ext>
                </a:extLst>
              </p:cNvPr>
              <p:cNvPicPr/>
              <p:nvPr/>
            </p:nvPicPr>
            <p:blipFill>
              <a:blip r:embed="rId5"/>
              <a:stretch>
                <a:fillRect/>
              </a:stretch>
            </p:blipFill>
            <p:spPr>
              <a:xfrm>
                <a:off x="7402348" y="5069769"/>
                <a:ext cx="11646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354A8EF-652C-2EFA-F634-DAD5D24FDAFD}"/>
                  </a:ext>
                </a:extLst>
              </p14:cNvPr>
              <p14:cNvContentPartPr/>
              <p14:nvPr/>
            </p14:nvContentPartPr>
            <p14:xfrm>
              <a:off x="236548" y="5391609"/>
              <a:ext cx="8486280" cy="133560"/>
            </p14:xfrm>
          </p:contentPart>
        </mc:Choice>
        <mc:Fallback xmlns="">
          <p:pic>
            <p:nvPicPr>
              <p:cNvPr id="6" name="Ink 5">
                <a:extLst>
                  <a:ext uri="{FF2B5EF4-FFF2-40B4-BE49-F238E27FC236}">
                    <a16:creationId xmlns:a16="http://schemas.microsoft.com/office/drawing/2014/main" id="{3354A8EF-652C-2EFA-F634-DAD5D24FDAFD}"/>
                  </a:ext>
                </a:extLst>
              </p:cNvPr>
              <p:cNvPicPr/>
              <p:nvPr/>
            </p:nvPicPr>
            <p:blipFill>
              <a:blip r:embed="rId7"/>
              <a:stretch>
                <a:fillRect/>
              </a:stretch>
            </p:blipFill>
            <p:spPr>
              <a:xfrm>
                <a:off x="164908" y="5247609"/>
                <a:ext cx="86299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E17DF37-4F33-027A-D45B-D63C256B75F0}"/>
                  </a:ext>
                </a:extLst>
              </p14:cNvPr>
              <p14:cNvContentPartPr/>
              <p14:nvPr/>
            </p14:nvContentPartPr>
            <p14:xfrm>
              <a:off x="237988" y="5678529"/>
              <a:ext cx="8293680" cy="147240"/>
            </p14:xfrm>
          </p:contentPart>
        </mc:Choice>
        <mc:Fallback xmlns="">
          <p:pic>
            <p:nvPicPr>
              <p:cNvPr id="7" name="Ink 6">
                <a:extLst>
                  <a:ext uri="{FF2B5EF4-FFF2-40B4-BE49-F238E27FC236}">
                    <a16:creationId xmlns:a16="http://schemas.microsoft.com/office/drawing/2014/main" id="{9E17DF37-4F33-027A-D45B-D63C256B75F0}"/>
                  </a:ext>
                </a:extLst>
              </p:cNvPr>
              <p:cNvPicPr/>
              <p:nvPr/>
            </p:nvPicPr>
            <p:blipFill>
              <a:blip r:embed="rId9"/>
              <a:stretch>
                <a:fillRect/>
              </a:stretch>
            </p:blipFill>
            <p:spPr>
              <a:xfrm>
                <a:off x="165988" y="5534889"/>
                <a:ext cx="843732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85E8469-4A07-9681-AD1C-24D4EE3E66AA}"/>
                  </a:ext>
                </a:extLst>
              </p14:cNvPr>
              <p14:cNvContentPartPr/>
              <p14:nvPr/>
            </p14:nvContentPartPr>
            <p14:xfrm>
              <a:off x="220348" y="5946009"/>
              <a:ext cx="799560" cy="52200"/>
            </p14:xfrm>
          </p:contentPart>
        </mc:Choice>
        <mc:Fallback xmlns="">
          <p:pic>
            <p:nvPicPr>
              <p:cNvPr id="8" name="Ink 7">
                <a:extLst>
                  <a:ext uri="{FF2B5EF4-FFF2-40B4-BE49-F238E27FC236}">
                    <a16:creationId xmlns:a16="http://schemas.microsoft.com/office/drawing/2014/main" id="{685E8469-4A07-9681-AD1C-24D4EE3E66AA}"/>
                  </a:ext>
                </a:extLst>
              </p:cNvPr>
              <p:cNvPicPr/>
              <p:nvPr/>
            </p:nvPicPr>
            <p:blipFill>
              <a:blip r:embed="rId11"/>
              <a:stretch>
                <a:fillRect/>
              </a:stretch>
            </p:blipFill>
            <p:spPr>
              <a:xfrm>
                <a:off x="148708" y="5802369"/>
                <a:ext cx="9432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810DAD7C-9EC9-48ED-0ADA-3636E92BFF65}"/>
                  </a:ext>
                </a:extLst>
              </p14:cNvPr>
              <p14:cNvContentPartPr/>
              <p14:nvPr/>
            </p14:nvContentPartPr>
            <p14:xfrm>
              <a:off x="1393228" y="2077449"/>
              <a:ext cx="2511720" cy="90720"/>
            </p14:xfrm>
          </p:contentPart>
        </mc:Choice>
        <mc:Fallback xmlns="">
          <p:pic>
            <p:nvPicPr>
              <p:cNvPr id="11" name="Ink 10">
                <a:extLst>
                  <a:ext uri="{FF2B5EF4-FFF2-40B4-BE49-F238E27FC236}">
                    <a16:creationId xmlns:a16="http://schemas.microsoft.com/office/drawing/2014/main" id="{810DAD7C-9EC9-48ED-0ADA-3636E92BFF65}"/>
                  </a:ext>
                </a:extLst>
              </p:cNvPr>
              <p:cNvPicPr/>
              <p:nvPr/>
            </p:nvPicPr>
            <p:blipFill>
              <a:blip r:embed="rId13"/>
              <a:stretch>
                <a:fillRect/>
              </a:stretch>
            </p:blipFill>
            <p:spPr>
              <a:xfrm>
                <a:off x="1321588" y="1933449"/>
                <a:ext cx="2655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C41E713D-1CC9-E8BF-9931-25DF99C41791}"/>
                  </a:ext>
                </a:extLst>
              </p14:cNvPr>
              <p14:cNvContentPartPr/>
              <p14:nvPr/>
            </p14:nvContentPartPr>
            <p14:xfrm>
              <a:off x="3906388" y="2077089"/>
              <a:ext cx="4485600" cy="70560"/>
            </p14:xfrm>
          </p:contentPart>
        </mc:Choice>
        <mc:Fallback xmlns="">
          <p:pic>
            <p:nvPicPr>
              <p:cNvPr id="12" name="Ink 11">
                <a:extLst>
                  <a:ext uri="{FF2B5EF4-FFF2-40B4-BE49-F238E27FC236}">
                    <a16:creationId xmlns:a16="http://schemas.microsoft.com/office/drawing/2014/main" id="{C41E713D-1CC9-E8BF-9931-25DF99C41791}"/>
                  </a:ext>
                </a:extLst>
              </p:cNvPr>
              <p:cNvPicPr/>
              <p:nvPr/>
            </p:nvPicPr>
            <p:blipFill>
              <a:blip r:embed="rId15"/>
              <a:stretch>
                <a:fillRect/>
              </a:stretch>
            </p:blipFill>
            <p:spPr>
              <a:xfrm>
                <a:off x="3834748" y="1933449"/>
                <a:ext cx="462924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528AED6E-1C03-A3E6-D2F6-CE1CE632AC68}"/>
                  </a:ext>
                </a:extLst>
              </p14:cNvPr>
              <p14:cNvContentPartPr/>
              <p14:nvPr/>
            </p14:nvContentPartPr>
            <p14:xfrm>
              <a:off x="281548" y="2360769"/>
              <a:ext cx="1199520" cy="46440"/>
            </p14:xfrm>
          </p:contentPart>
        </mc:Choice>
        <mc:Fallback xmlns="">
          <p:pic>
            <p:nvPicPr>
              <p:cNvPr id="13" name="Ink 12">
                <a:extLst>
                  <a:ext uri="{FF2B5EF4-FFF2-40B4-BE49-F238E27FC236}">
                    <a16:creationId xmlns:a16="http://schemas.microsoft.com/office/drawing/2014/main" id="{528AED6E-1C03-A3E6-D2F6-CE1CE632AC68}"/>
                  </a:ext>
                </a:extLst>
              </p:cNvPr>
              <p:cNvPicPr/>
              <p:nvPr/>
            </p:nvPicPr>
            <p:blipFill>
              <a:blip r:embed="rId17"/>
              <a:stretch>
                <a:fillRect/>
              </a:stretch>
            </p:blipFill>
            <p:spPr>
              <a:xfrm>
                <a:off x="209908" y="2216769"/>
                <a:ext cx="13431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E0545DB8-CC16-30DC-6B4E-D3465F17E1B8}"/>
                  </a:ext>
                </a:extLst>
              </p14:cNvPr>
              <p14:cNvContentPartPr/>
              <p14:nvPr/>
            </p14:nvContentPartPr>
            <p14:xfrm>
              <a:off x="1480708" y="2354289"/>
              <a:ext cx="4578480" cy="104040"/>
            </p14:xfrm>
          </p:contentPart>
        </mc:Choice>
        <mc:Fallback xmlns="">
          <p:pic>
            <p:nvPicPr>
              <p:cNvPr id="14" name="Ink 13">
                <a:extLst>
                  <a:ext uri="{FF2B5EF4-FFF2-40B4-BE49-F238E27FC236}">
                    <a16:creationId xmlns:a16="http://schemas.microsoft.com/office/drawing/2014/main" id="{E0545DB8-CC16-30DC-6B4E-D3465F17E1B8}"/>
                  </a:ext>
                </a:extLst>
              </p:cNvPr>
              <p:cNvPicPr/>
              <p:nvPr/>
            </p:nvPicPr>
            <p:blipFill>
              <a:blip r:embed="rId19"/>
              <a:stretch>
                <a:fillRect/>
              </a:stretch>
            </p:blipFill>
            <p:spPr>
              <a:xfrm>
                <a:off x="1409068" y="2210289"/>
                <a:ext cx="472212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96BBF5CC-85FE-1999-0D0F-2F70E4906A4C}"/>
                  </a:ext>
                </a:extLst>
              </p14:cNvPr>
              <p14:cNvContentPartPr/>
              <p14:nvPr/>
            </p14:nvContentPartPr>
            <p14:xfrm>
              <a:off x="3539908" y="2267889"/>
              <a:ext cx="1223280" cy="48240"/>
            </p14:xfrm>
          </p:contentPart>
        </mc:Choice>
        <mc:Fallback xmlns="">
          <p:pic>
            <p:nvPicPr>
              <p:cNvPr id="15" name="Ink 14">
                <a:extLst>
                  <a:ext uri="{FF2B5EF4-FFF2-40B4-BE49-F238E27FC236}">
                    <a16:creationId xmlns:a16="http://schemas.microsoft.com/office/drawing/2014/main" id="{96BBF5CC-85FE-1999-0D0F-2F70E4906A4C}"/>
                  </a:ext>
                </a:extLst>
              </p:cNvPr>
              <p:cNvPicPr/>
              <p:nvPr/>
            </p:nvPicPr>
            <p:blipFill>
              <a:blip r:embed="rId21"/>
              <a:stretch>
                <a:fillRect/>
              </a:stretch>
            </p:blipFill>
            <p:spPr>
              <a:xfrm>
                <a:off x="3468268" y="2124249"/>
                <a:ext cx="1366920" cy="335880"/>
              </a:xfrm>
              <a:prstGeom prst="rect">
                <a:avLst/>
              </a:prstGeom>
            </p:spPr>
          </p:pic>
        </mc:Fallback>
      </mc:AlternateContent>
    </p:spTree>
    <p:extLst>
      <p:ext uri="{BB962C8B-B14F-4D97-AF65-F5344CB8AC3E}">
        <p14:creationId xmlns:p14="http://schemas.microsoft.com/office/powerpoint/2010/main" val="2925822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document&#10;&#10;Description automatically generated">
            <a:extLst>
              <a:ext uri="{FF2B5EF4-FFF2-40B4-BE49-F238E27FC236}">
                <a16:creationId xmlns:a16="http://schemas.microsoft.com/office/drawing/2014/main" id="{694CDFC2-6741-3381-E694-FB6DBCF64B68}"/>
              </a:ext>
            </a:extLst>
          </p:cNvPr>
          <p:cNvPicPr>
            <a:picLocks noChangeAspect="1"/>
          </p:cNvPicPr>
          <p:nvPr/>
        </p:nvPicPr>
        <p:blipFill rotWithShape="1">
          <a:blip r:embed="rId2"/>
          <a:srcRect r="1992"/>
          <a:stretch/>
        </p:blipFill>
        <p:spPr>
          <a:xfrm>
            <a:off x="70338" y="1102805"/>
            <a:ext cx="9003323" cy="2616368"/>
          </a:xfrm>
          <a:prstGeom prst="rect">
            <a:avLst/>
          </a:prstGeom>
          <a:ln>
            <a:solidFill>
              <a:schemeClr val="tx1"/>
            </a:solidFill>
          </a:ln>
        </p:spPr>
      </p:pic>
      <p:sp>
        <p:nvSpPr>
          <p:cNvPr id="10" name="TextBox 9">
            <a:extLst>
              <a:ext uri="{FF2B5EF4-FFF2-40B4-BE49-F238E27FC236}">
                <a16:creationId xmlns:a16="http://schemas.microsoft.com/office/drawing/2014/main" id="{F4DB42F8-CBF4-F4A9-9383-F5650C4E524B}"/>
              </a:ext>
            </a:extLst>
          </p:cNvPr>
          <p:cNvSpPr txBox="1"/>
          <p:nvPr/>
        </p:nvSpPr>
        <p:spPr>
          <a:xfrm>
            <a:off x="1195754" y="129959"/>
            <a:ext cx="6752492" cy="830997"/>
          </a:xfrm>
          <a:prstGeom prst="rect">
            <a:avLst/>
          </a:prstGeom>
          <a:noFill/>
        </p:spPr>
        <p:txBody>
          <a:bodyPr wrap="square">
            <a:spAutoFit/>
          </a:bodyPr>
          <a:lstStyle/>
          <a:p>
            <a:pPr algn="ct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Submitting Assignments, Late Policy, and Assigned Reading</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4A2822E8-AF3F-FF4C-A418-BFE410EF5D50}"/>
              </a:ext>
            </a:extLst>
          </p:cNvPr>
          <p:cNvSpPr txBox="1"/>
          <p:nvPr/>
        </p:nvSpPr>
        <p:spPr>
          <a:xfrm>
            <a:off x="70338" y="3991956"/>
            <a:ext cx="9003323" cy="830997"/>
          </a:xfrm>
          <a:prstGeom prst="rect">
            <a:avLst/>
          </a:prstGeom>
          <a:noFill/>
        </p:spPr>
        <p:txBody>
          <a:bodyPr wrap="square">
            <a:spAutoFit/>
          </a:bodyPr>
          <a:lstStyle/>
          <a:p>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Submissions will occur via Canvas or GitHub, as indicated in the instructions of each assignment.</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98D68C7E-36D7-297B-EA6E-78BC98BA6B51}"/>
              </a:ext>
            </a:extLst>
          </p:cNvPr>
          <p:cNvSpPr txBox="1"/>
          <p:nvPr/>
        </p:nvSpPr>
        <p:spPr>
          <a:xfrm>
            <a:off x="70338" y="5095736"/>
            <a:ext cx="9073662" cy="461665"/>
          </a:xfrm>
          <a:prstGeom prst="rect">
            <a:avLst/>
          </a:prstGeom>
          <a:noFill/>
        </p:spPr>
        <p:txBody>
          <a:bodyPr wrap="square">
            <a:spAutoFit/>
          </a:bodyPr>
          <a:lstStyle/>
          <a:p>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Assigned reading is expected to be completed </a:t>
            </a:r>
            <a:r>
              <a:rPr lang="en-US" sz="2400" b="1" u="sng"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prior to </a:t>
            </a: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class.</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51924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D78030A-3A09-A6D9-7450-C3047A3FD43D}"/>
              </a:ext>
            </a:extLst>
          </p:cNvPr>
          <p:cNvSpPr/>
          <p:nvPr/>
        </p:nvSpPr>
        <p:spPr>
          <a:xfrm>
            <a:off x="112540" y="6006678"/>
            <a:ext cx="8890781" cy="580684"/>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Rectangle 6">
            <a:extLst>
              <a:ext uri="{FF2B5EF4-FFF2-40B4-BE49-F238E27FC236}">
                <a16:creationId xmlns:a16="http://schemas.microsoft.com/office/drawing/2014/main" id="{CCFFCD7B-FE15-B6F6-AA0B-F00D89F012C5}"/>
              </a:ext>
            </a:extLst>
          </p:cNvPr>
          <p:cNvSpPr/>
          <p:nvPr/>
        </p:nvSpPr>
        <p:spPr>
          <a:xfrm>
            <a:off x="112542" y="661960"/>
            <a:ext cx="8890781" cy="87141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5EF198-A4E0-2157-DBC3-FB1CB2ED96C4}"/>
              </a:ext>
            </a:extLst>
          </p:cNvPr>
          <p:cNvSpPr txBox="1"/>
          <p:nvPr/>
        </p:nvSpPr>
        <p:spPr>
          <a:xfrm>
            <a:off x="1195754" y="87755"/>
            <a:ext cx="6752492" cy="461665"/>
          </a:xfrm>
          <a:prstGeom prst="rect">
            <a:avLst/>
          </a:prstGeom>
          <a:noFill/>
        </p:spPr>
        <p:txBody>
          <a:bodyPr wrap="square">
            <a:spAutoFit/>
          </a:bodyPr>
          <a:lstStyle/>
          <a:p>
            <a:pPr algn="ctr"/>
            <a:r>
              <a:rPr lang="en-US" sz="24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Our Course Ingredients </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BEDCB6E4-D484-181D-D6B5-F7D6BB019AF3}"/>
              </a:ext>
            </a:extLst>
          </p:cNvPr>
          <p:cNvSpPr txBox="1"/>
          <p:nvPr/>
        </p:nvSpPr>
        <p:spPr>
          <a:xfrm>
            <a:off x="112542" y="661960"/>
            <a:ext cx="9031458" cy="769441"/>
          </a:xfrm>
          <a:prstGeom prst="rect">
            <a:avLst/>
          </a:prstGeom>
          <a:noFill/>
        </p:spPr>
        <p:txBody>
          <a:bodyPr wrap="square">
            <a:spAutoFit/>
          </a:bodyPr>
          <a:lstStyle/>
          <a:p>
            <a:r>
              <a:rPr lang="en-US" sz="2200" b="1" dirty="0">
                <a:latin typeface="Helvetica Neue" panose="02000503000000020004" pitchFamily="2" charset="0"/>
                <a:ea typeface="Helvetica Neue" panose="02000503000000020004" pitchFamily="2" charset="0"/>
                <a:cs typeface="Helvetica Neue" panose="02000503000000020004" pitchFamily="2" charset="0"/>
              </a:rPr>
              <a:t>Readings: </a:t>
            </a:r>
            <a:r>
              <a:rPr lang="en-US" sz="2200" dirty="0">
                <a:latin typeface="Helvetica Neue" panose="02000503000000020004" pitchFamily="2" charset="0"/>
                <a:ea typeface="Helvetica Neue" panose="02000503000000020004" pitchFamily="2" charset="0"/>
                <a:cs typeface="Helvetica Neue" panose="02000503000000020004" pitchFamily="2" charset="0"/>
              </a:rPr>
              <a:t>to provide introduction to material / tools that we will be using in class. All readings should be done prior to that class period.</a:t>
            </a:r>
            <a:endParaRPr lang="en-US" sz="2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D98BDFC4-C374-E46B-4545-2AD244386ADA}"/>
              </a:ext>
            </a:extLst>
          </p:cNvPr>
          <p:cNvSpPr txBox="1"/>
          <p:nvPr/>
        </p:nvSpPr>
        <p:spPr>
          <a:xfrm>
            <a:off x="112542" y="1636046"/>
            <a:ext cx="9031458" cy="1446550"/>
          </a:xfrm>
          <a:prstGeom prst="rect">
            <a:avLst/>
          </a:prstGeom>
          <a:noFill/>
        </p:spPr>
        <p:txBody>
          <a:bodyPr wrap="square">
            <a:spAutoFit/>
          </a:bodyPr>
          <a:lstStyle/>
          <a:p>
            <a:r>
              <a:rPr lang="en-US" sz="2200" b="1" dirty="0">
                <a:latin typeface="Helvetica Neue" panose="02000503000000020004" pitchFamily="2" charset="0"/>
                <a:ea typeface="Helvetica Neue" panose="02000503000000020004" pitchFamily="2" charset="0"/>
                <a:cs typeface="Helvetica Neue" panose="02000503000000020004" pitchFamily="2" charset="0"/>
              </a:rPr>
              <a:t>Daily / Weekly in-class assignments: </a:t>
            </a:r>
            <a:r>
              <a:rPr lang="en-US" sz="2200" dirty="0">
                <a:latin typeface="Helvetica Neue" panose="02000503000000020004" pitchFamily="2" charset="0"/>
                <a:ea typeface="Helvetica Neue" panose="02000503000000020004" pitchFamily="2" charset="0"/>
                <a:cs typeface="Helvetica Neue" panose="02000503000000020004" pitchFamily="2" charset="0"/>
              </a:rPr>
              <a:t>Assignments that need to be pushed to GitHub at the end of each class or by the designated due date. Class time will be given for completing assignments, but more comprehensive assignments may require finishing outside of class.</a:t>
            </a:r>
            <a:endParaRPr lang="en-US" sz="2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Rectangle 7">
            <a:extLst>
              <a:ext uri="{FF2B5EF4-FFF2-40B4-BE49-F238E27FC236}">
                <a16:creationId xmlns:a16="http://schemas.microsoft.com/office/drawing/2014/main" id="{FCFB3842-E4B2-43EC-B0C6-23EBDD67F857}"/>
              </a:ext>
            </a:extLst>
          </p:cNvPr>
          <p:cNvSpPr/>
          <p:nvPr/>
        </p:nvSpPr>
        <p:spPr>
          <a:xfrm>
            <a:off x="140678" y="3175957"/>
            <a:ext cx="8890781" cy="1446549"/>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E8D217-0627-52CE-C8A5-D6F1EE135FBB}"/>
              </a:ext>
            </a:extLst>
          </p:cNvPr>
          <p:cNvSpPr txBox="1"/>
          <p:nvPr/>
        </p:nvSpPr>
        <p:spPr>
          <a:xfrm>
            <a:off x="112541" y="3143344"/>
            <a:ext cx="9031458" cy="1446550"/>
          </a:xfrm>
          <a:prstGeom prst="rect">
            <a:avLst/>
          </a:prstGeom>
          <a:noFill/>
        </p:spPr>
        <p:txBody>
          <a:bodyPr wrap="square">
            <a:spAutoFit/>
          </a:bodyPr>
          <a:lstStyle/>
          <a:p>
            <a:r>
              <a:rPr lang="en-US" sz="2200" b="1" dirty="0">
                <a:latin typeface="Helvetica Neue" panose="02000503000000020004" pitchFamily="2" charset="0"/>
                <a:ea typeface="Helvetica Neue" panose="02000503000000020004" pitchFamily="2" charset="0"/>
                <a:cs typeface="Helvetica Neue" panose="02000503000000020004" pitchFamily="2" charset="0"/>
              </a:rPr>
              <a:t>Mini-projects: </a:t>
            </a:r>
            <a:r>
              <a:rPr lang="en-US" sz="2200" dirty="0">
                <a:latin typeface="Helvetica Neue" panose="02000503000000020004" pitchFamily="2" charset="0"/>
                <a:ea typeface="Helvetica Neue" panose="02000503000000020004" pitchFamily="2" charset="0"/>
                <a:cs typeface="Helvetica Neue" panose="02000503000000020004" pitchFamily="2" charset="0"/>
              </a:rPr>
              <a:t>Comprehensive projects designed for development of skills and knowledge introduced in previous lessons / lectures. Each mini-project will have full in-class working days followed by a de-brief and volunteer mini-presentation of results.</a:t>
            </a:r>
            <a:endParaRPr lang="en-US" sz="2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F42C8A49-F83D-8B8B-B187-D4A2C25D68C3}"/>
              </a:ext>
            </a:extLst>
          </p:cNvPr>
          <p:cNvSpPr/>
          <p:nvPr/>
        </p:nvSpPr>
        <p:spPr>
          <a:xfrm>
            <a:off x="126609" y="4753313"/>
            <a:ext cx="8890781" cy="1161367"/>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45D7B0B1-BA07-7320-848B-1B524B27AA75}"/>
              </a:ext>
            </a:extLst>
          </p:cNvPr>
          <p:cNvSpPr txBox="1"/>
          <p:nvPr/>
        </p:nvSpPr>
        <p:spPr>
          <a:xfrm>
            <a:off x="112541" y="4778548"/>
            <a:ext cx="8672731" cy="1107996"/>
          </a:xfrm>
          <a:prstGeom prst="rect">
            <a:avLst/>
          </a:prstGeom>
          <a:noFill/>
        </p:spPr>
        <p:txBody>
          <a:bodyPr wrap="square">
            <a:spAutoFit/>
          </a:bodyPr>
          <a:lstStyle/>
          <a:p>
            <a:r>
              <a:rPr lang="en-US" sz="2200" b="1" dirty="0">
                <a:latin typeface="Helvetica Neue" panose="02000503000000020004" pitchFamily="2" charset="0"/>
                <a:ea typeface="Helvetica Neue" panose="02000503000000020004" pitchFamily="2" charset="0"/>
                <a:cs typeface="Helvetica Neue" panose="02000503000000020004" pitchFamily="2" charset="0"/>
              </a:rPr>
              <a:t>Science Lecture Days: </a:t>
            </a:r>
            <a:r>
              <a:rPr lang="en-US" sz="2200" dirty="0">
                <a:latin typeface="Helvetica Neue" panose="02000503000000020004" pitchFamily="2" charset="0"/>
                <a:ea typeface="Helvetica Neue" panose="02000503000000020004" pitchFamily="2" charset="0"/>
                <a:cs typeface="Helvetica Neue" panose="02000503000000020004" pitchFamily="2" charset="0"/>
              </a:rPr>
              <a:t>In-class lectures on a specific aspect of the climate system and climate change. These are designed to provide critical background knowledge for your mini-projects.</a:t>
            </a:r>
            <a:endParaRPr lang="en-US" sz="2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D25F6FB4-AB6C-E3B2-D50B-B8B5DE74EAC4}"/>
              </a:ext>
            </a:extLst>
          </p:cNvPr>
          <p:cNvSpPr txBox="1"/>
          <p:nvPr/>
        </p:nvSpPr>
        <p:spPr>
          <a:xfrm>
            <a:off x="112540" y="6075198"/>
            <a:ext cx="8672731" cy="430887"/>
          </a:xfrm>
          <a:prstGeom prst="rect">
            <a:avLst/>
          </a:prstGeom>
          <a:noFill/>
        </p:spPr>
        <p:txBody>
          <a:bodyPr wrap="square">
            <a:spAutoFit/>
          </a:bodyPr>
          <a:lstStyle/>
          <a:p>
            <a:r>
              <a:rPr lang="en-US" sz="2200" b="1" dirty="0">
                <a:latin typeface="Helvetica Neue" panose="02000503000000020004" pitchFamily="2" charset="0"/>
                <a:ea typeface="Helvetica Neue" panose="02000503000000020004" pitchFamily="2" charset="0"/>
                <a:cs typeface="Helvetica Neue" panose="02000503000000020004" pitchFamily="2" charset="0"/>
              </a:rPr>
              <a:t>Final Project …… last ~4 weeks of class, &gt; 40 % of grade. </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68669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E362FD4-B85F-AAB5-A8A1-1EB7597532ED}"/>
              </a:ext>
            </a:extLst>
          </p:cNvPr>
          <p:cNvSpPr txBox="1"/>
          <p:nvPr/>
        </p:nvSpPr>
        <p:spPr>
          <a:xfrm>
            <a:off x="369667" y="19049"/>
            <a:ext cx="8401878" cy="461665"/>
          </a:xfrm>
          <a:prstGeom prst="rect">
            <a:avLst/>
          </a:prstGeom>
          <a:noFill/>
        </p:spPr>
        <p:txBody>
          <a:bodyPr wrap="square">
            <a:spAutoFit/>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Who is Dr. Becki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Beadling</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4" name="Picture 2" descr="Indiana University of Pennsylvania Athletics - Official Athletics Website">
            <a:extLst>
              <a:ext uri="{FF2B5EF4-FFF2-40B4-BE49-F238E27FC236}">
                <a16:creationId xmlns:a16="http://schemas.microsoft.com/office/drawing/2014/main" id="{C15A6C01-0FAF-9EA0-1CC6-BA879F36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37" y="145765"/>
            <a:ext cx="1431255" cy="143125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CDFA1646-0E42-D441-DB9D-1A0D827C60AE}"/>
              </a:ext>
            </a:extLst>
          </p:cNvPr>
          <p:cNvSpPr txBox="1"/>
          <p:nvPr/>
        </p:nvSpPr>
        <p:spPr>
          <a:xfrm>
            <a:off x="2330232" y="1720682"/>
            <a:ext cx="2057110" cy="646331"/>
          </a:xfrm>
          <a:prstGeom prst="rect">
            <a:avLst/>
          </a:prstGeom>
          <a:noFill/>
        </p:spPr>
        <p:txBody>
          <a:bodyPr wrap="squar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Highschool Biology teacher</a:t>
            </a:r>
          </a:p>
        </p:txBody>
      </p:sp>
      <p:sp>
        <p:nvSpPr>
          <p:cNvPr id="31" name="TextBox 30">
            <a:extLst>
              <a:ext uri="{FF2B5EF4-FFF2-40B4-BE49-F238E27FC236}">
                <a16:creationId xmlns:a16="http://schemas.microsoft.com/office/drawing/2014/main" id="{23077C08-8012-0759-E0ED-5F19B2A99BA0}"/>
              </a:ext>
            </a:extLst>
          </p:cNvPr>
          <p:cNvSpPr txBox="1"/>
          <p:nvPr/>
        </p:nvSpPr>
        <p:spPr>
          <a:xfrm>
            <a:off x="239225" y="1686171"/>
            <a:ext cx="2452255" cy="646331"/>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B.S. Biology Education</a:t>
            </a:r>
          </a:p>
        </p:txBody>
      </p:sp>
      <p:cxnSp>
        <p:nvCxnSpPr>
          <p:cNvPr id="34" name="Straight Arrow Connector 33">
            <a:extLst>
              <a:ext uri="{FF2B5EF4-FFF2-40B4-BE49-F238E27FC236}">
                <a16:creationId xmlns:a16="http://schemas.microsoft.com/office/drawing/2014/main" id="{C1EA15FA-61EF-592C-D019-9D775E160156}"/>
              </a:ext>
            </a:extLst>
          </p:cNvPr>
          <p:cNvCxnSpPr>
            <a:cxnSpLocks/>
          </p:cNvCxnSpPr>
          <p:nvPr/>
        </p:nvCxnSpPr>
        <p:spPr>
          <a:xfrm>
            <a:off x="1682892" y="2043847"/>
            <a:ext cx="687532" cy="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quot;No&quot; Symbol 54">
            <a:extLst>
              <a:ext uri="{FF2B5EF4-FFF2-40B4-BE49-F238E27FC236}">
                <a16:creationId xmlns:a16="http://schemas.microsoft.com/office/drawing/2014/main" id="{A524B5BE-EA6A-8BC0-2312-2D24F231C20A}"/>
              </a:ext>
            </a:extLst>
          </p:cNvPr>
          <p:cNvSpPr/>
          <p:nvPr/>
        </p:nvSpPr>
        <p:spPr>
          <a:xfrm>
            <a:off x="1696823" y="1742308"/>
            <a:ext cx="624705" cy="624705"/>
          </a:xfrm>
          <a:prstGeom prst="noSmoking">
            <a:avLst>
              <a:gd name="adj" fmla="val 401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6706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74281-FC75-75D0-F577-DD90FD36A5C6}"/>
              </a:ext>
            </a:extLst>
          </p:cNvPr>
          <p:cNvSpPr/>
          <p:nvPr/>
        </p:nvSpPr>
        <p:spPr>
          <a:xfrm>
            <a:off x="126608" y="112313"/>
            <a:ext cx="8890781" cy="580684"/>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8976AAB6-D290-DFC3-A13E-C38D69998455}"/>
              </a:ext>
            </a:extLst>
          </p:cNvPr>
          <p:cNvSpPr txBox="1"/>
          <p:nvPr/>
        </p:nvSpPr>
        <p:spPr>
          <a:xfrm>
            <a:off x="126608" y="180833"/>
            <a:ext cx="8672731" cy="430887"/>
          </a:xfrm>
          <a:prstGeom prst="rect">
            <a:avLst/>
          </a:prstGeom>
          <a:noFill/>
        </p:spPr>
        <p:txBody>
          <a:bodyPr wrap="square">
            <a:spAutoFit/>
          </a:bodyPr>
          <a:lstStyle/>
          <a:p>
            <a:r>
              <a:rPr lang="en-US" sz="2200" b="1" dirty="0">
                <a:latin typeface="Helvetica Neue" panose="02000503000000020004" pitchFamily="2" charset="0"/>
                <a:ea typeface="Helvetica Neue" panose="02000503000000020004" pitchFamily="2" charset="0"/>
                <a:cs typeface="Helvetica Neue" panose="02000503000000020004" pitchFamily="2" charset="0"/>
              </a:rPr>
              <a:t>Final Project …… last ~4 weeks of class, &gt; 40 % of grade. </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6C5CE865-C350-7124-D77B-CC48A89BAEFD}"/>
              </a:ext>
            </a:extLst>
          </p:cNvPr>
          <p:cNvSpPr txBox="1"/>
          <p:nvPr/>
        </p:nvSpPr>
        <p:spPr>
          <a:xfrm>
            <a:off x="93518" y="888522"/>
            <a:ext cx="8890781" cy="430887"/>
          </a:xfrm>
          <a:prstGeom prst="rect">
            <a:avLst/>
          </a:prstGeom>
          <a:noFill/>
        </p:spPr>
        <p:txBody>
          <a:bodyPr wrap="square">
            <a:spAutoFit/>
          </a:bodyPr>
          <a:lstStyle/>
          <a:p>
            <a:r>
              <a:rPr lang="en-US" sz="2200" b="1" dirty="0">
                <a:latin typeface="Helvetica Neue" panose="02000503000000020004" pitchFamily="2" charset="0"/>
                <a:ea typeface="Helvetica Neue" panose="02000503000000020004" pitchFamily="2" charset="0"/>
                <a:cs typeface="Helvetica Neue" panose="02000503000000020004" pitchFamily="2" charset="0"/>
              </a:rPr>
              <a:t>Scroll down to the bottom of your syllabus for more details …..</a:t>
            </a:r>
            <a:endParaRPr lang="en-US" sz="2200" dirty="0"/>
          </a:p>
        </p:txBody>
      </p:sp>
      <p:sp>
        <p:nvSpPr>
          <p:cNvPr id="8" name="TextBox 7">
            <a:extLst>
              <a:ext uri="{FF2B5EF4-FFF2-40B4-BE49-F238E27FC236}">
                <a16:creationId xmlns:a16="http://schemas.microsoft.com/office/drawing/2014/main" id="{F0FDB098-A21B-930F-2ED7-8CB1B60F0D7C}"/>
              </a:ext>
            </a:extLst>
          </p:cNvPr>
          <p:cNvSpPr txBox="1"/>
          <p:nvPr/>
        </p:nvSpPr>
        <p:spPr>
          <a:xfrm>
            <a:off x="93518" y="1340038"/>
            <a:ext cx="8890780" cy="5847755"/>
          </a:xfrm>
          <a:prstGeom prst="rect">
            <a:avLst/>
          </a:prstGeom>
          <a:noFill/>
        </p:spPr>
        <p:txBody>
          <a:bodyPr wrap="square">
            <a:spAutoFit/>
          </a:bodyPr>
          <a:lstStyle/>
          <a:p>
            <a:pPr marL="342900" indent="-342900">
              <a:buFont typeface="Arial" panose="020B0604020202020204" pitchFamily="34" charset="0"/>
              <a:buChar char="•"/>
            </a:pPr>
            <a:r>
              <a:rPr lang="en-US" sz="2200" dirty="0">
                <a:latin typeface="Helvetica Neue" panose="02000503000000020004" pitchFamily="2" charset="0"/>
                <a:ea typeface="Helvetica Neue" panose="02000503000000020004" pitchFamily="2" charset="0"/>
                <a:cs typeface="Helvetica Neue" panose="02000503000000020004" pitchFamily="2" charset="0"/>
              </a:rPr>
              <a:t>Apply your skills and knowledge developed in the first ~10 weeks of the course to investigate a particular aspect of the climate system and its projected change throughout the 21</a:t>
            </a:r>
            <a:r>
              <a:rPr lang="en-US" sz="2200"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200" dirty="0">
                <a:latin typeface="Helvetica Neue" panose="02000503000000020004" pitchFamily="2" charset="0"/>
                <a:ea typeface="Helvetica Neue" panose="02000503000000020004" pitchFamily="2" charset="0"/>
                <a:cs typeface="Helvetica Neue" panose="02000503000000020004" pitchFamily="2" charset="0"/>
              </a:rPr>
              <a:t> century.</a:t>
            </a:r>
          </a:p>
          <a:p>
            <a:pPr marL="342900" indent="-342900">
              <a:buFont typeface="Arial" panose="020B0604020202020204" pitchFamily="34" charset="0"/>
              <a:buChar char="•"/>
            </a:pPr>
            <a:r>
              <a:rPr lang="en-US" sz="2200" dirty="0">
                <a:latin typeface="Helvetica Neue" panose="02000503000000020004" pitchFamily="2" charset="0"/>
                <a:ea typeface="Helvetica Neue" panose="02000503000000020004" pitchFamily="2" charset="0"/>
                <a:cs typeface="Helvetica Neue" panose="02000503000000020004" pitchFamily="2" charset="0"/>
              </a:rPr>
              <a:t>Utilize observational datasets and climate model projections.</a:t>
            </a:r>
          </a:p>
          <a:p>
            <a:pPr marL="342900" indent="-342900">
              <a:buFont typeface="Arial" panose="020B0604020202020204" pitchFamily="34" charset="0"/>
              <a:buChar char="•"/>
            </a:pPr>
            <a:r>
              <a:rPr lang="en-US" sz="2200" dirty="0">
                <a:latin typeface="Helvetica Neue" panose="02000503000000020004" pitchFamily="2" charset="0"/>
                <a:ea typeface="Helvetica Neue" panose="02000503000000020004" pitchFamily="2" charset="0"/>
                <a:cs typeface="Helvetica Neue" panose="02000503000000020004" pitchFamily="2" charset="0"/>
              </a:rPr>
              <a:t>Undergraduates: Groups of 3, Graduate: Individual Analysis.</a:t>
            </a:r>
          </a:p>
          <a:p>
            <a:pPr marL="342900" indent="-342900">
              <a:buFont typeface="Arial" panose="020B0604020202020204" pitchFamily="34" charset="0"/>
              <a:buChar char="•"/>
            </a:pPr>
            <a:r>
              <a:rPr lang="en-US" sz="2200" dirty="0">
                <a:latin typeface="Helvetica Neue" panose="02000503000000020004" pitchFamily="2" charset="0"/>
                <a:ea typeface="Helvetica Neue" panose="02000503000000020004" pitchFamily="2" charset="0"/>
                <a:cs typeface="Helvetica Neue" panose="02000503000000020004" pitchFamily="2" charset="0"/>
              </a:rPr>
              <a:t>Theme and groups will be assigned in the week prior to start of project.</a:t>
            </a:r>
          </a:p>
          <a:p>
            <a:pPr marL="342900" indent="-342900">
              <a:buFont typeface="Arial" panose="020B0604020202020204" pitchFamily="34" charset="0"/>
              <a:buChar char="•"/>
            </a:pPr>
            <a:r>
              <a:rPr lang="en-US" sz="2200" dirty="0">
                <a:latin typeface="Helvetica Neue" panose="02000503000000020004" pitchFamily="2" charset="0"/>
                <a:ea typeface="Helvetica Neue" panose="02000503000000020004" pitchFamily="2" charset="0"/>
                <a:cs typeface="Helvetica Neue" panose="02000503000000020004" pitchFamily="2" charset="0"/>
              </a:rPr>
              <a:t>Dedicated in-class working days with check-ins with Dr.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Beadling</a:t>
            </a:r>
            <a:r>
              <a:rPr lang="en-US" sz="2200" dirty="0">
                <a:latin typeface="Helvetica Neue" panose="02000503000000020004" pitchFamily="2" charset="0"/>
                <a:ea typeface="Helvetica Neue" panose="02000503000000020004" pitchFamily="2" charset="0"/>
                <a:cs typeface="Helvetica Neue" panose="02000503000000020004" pitchFamily="2" charset="0"/>
              </a:rPr>
              <a:t> on progress.</a:t>
            </a:r>
          </a:p>
          <a:p>
            <a:pPr marL="342900" indent="-342900">
              <a:buFont typeface="Arial" panose="020B0604020202020204" pitchFamily="34" charset="0"/>
              <a:buChar char="•"/>
            </a:pPr>
            <a:r>
              <a:rPr lang="en-US" sz="2200" dirty="0">
                <a:latin typeface="Helvetica Neue" panose="02000503000000020004" pitchFamily="2" charset="0"/>
                <a:ea typeface="Helvetica Neue" panose="02000503000000020004" pitchFamily="2" charset="0"/>
                <a:cs typeface="Helvetica Neue" panose="02000503000000020004" pitchFamily="2" charset="0"/>
              </a:rPr>
              <a:t>Each individual is tasked with producing interactive and descriptive analysis through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Jupyter</a:t>
            </a:r>
            <a:r>
              <a:rPr lang="en-US" sz="2200" dirty="0">
                <a:latin typeface="Helvetica Neue" panose="02000503000000020004" pitchFamily="2" charset="0"/>
                <a:ea typeface="Helvetica Neue" panose="02000503000000020004" pitchFamily="2" charset="0"/>
                <a:cs typeface="Helvetica Neue" panose="02000503000000020004" pitchFamily="2" charset="0"/>
              </a:rPr>
              <a:t> Notebooks that </a:t>
            </a:r>
            <a:r>
              <a:rPr lang="en-US" sz="2200" b="1" u="sng" dirty="0">
                <a:latin typeface="Helvetica Neue" panose="02000503000000020004" pitchFamily="2" charset="0"/>
                <a:ea typeface="Helvetica Neue" panose="02000503000000020004" pitchFamily="2" charset="0"/>
                <a:cs typeface="Helvetica Neue" panose="02000503000000020004" pitchFamily="2" charset="0"/>
              </a:rPr>
              <a:t>must be fully reproducible</a:t>
            </a:r>
            <a:r>
              <a:rPr lang="en-US" sz="2200" dirty="0">
                <a:latin typeface="Helvetica Neue" panose="02000503000000020004" pitchFamily="2" charset="0"/>
                <a:ea typeface="Helvetica Neue" panose="02000503000000020004" pitchFamily="2" charset="0"/>
                <a:cs typeface="Helvetica Neue" panose="02000503000000020004" pitchFamily="2" charset="0"/>
              </a:rPr>
              <a:t>.</a:t>
            </a:r>
          </a:p>
          <a:p>
            <a:pPr marL="342900" indent="-342900">
              <a:buFont typeface="Arial" panose="020B0604020202020204" pitchFamily="34" charset="0"/>
              <a:buChar char="•"/>
            </a:pPr>
            <a:r>
              <a:rPr lang="en-US" sz="2200" dirty="0">
                <a:latin typeface="Helvetica Neue" panose="02000503000000020004" pitchFamily="2" charset="0"/>
                <a:ea typeface="Helvetica Neue" panose="02000503000000020004" pitchFamily="2" charset="0"/>
                <a:cs typeface="Helvetica Neue" panose="02000503000000020004" pitchFamily="2" charset="0"/>
              </a:rPr>
              <a:t>Results will be brought together for a final poster presentation for undergraduate students, final oral presentation for graduate students.</a:t>
            </a:r>
          </a:p>
          <a:p>
            <a:pPr marL="342900" indent="-342900">
              <a:buFont typeface="Arial" panose="020B0604020202020204" pitchFamily="34" charset="0"/>
              <a:buChar char="•"/>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2785608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chedule&#10;&#10;Description automatically generated">
            <a:extLst>
              <a:ext uri="{FF2B5EF4-FFF2-40B4-BE49-F238E27FC236}">
                <a16:creationId xmlns:a16="http://schemas.microsoft.com/office/drawing/2014/main" id="{EC1B7F18-E1D1-7CBA-9E75-87AD2084A4E1}"/>
              </a:ext>
            </a:extLst>
          </p:cNvPr>
          <p:cNvPicPr>
            <a:picLocks noChangeAspect="1"/>
          </p:cNvPicPr>
          <p:nvPr/>
        </p:nvPicPr>
        <p:blipFill>
          <a:blip r:embed="rId2"/>
          <a:stretch>
            <a:fillRect/>
          </a:stretch>
        </p:blipFill>
        <p:spPr>
          <a:xfrm>
            <a:off x="1153552" y="2245303"/>
            <a:ext cx="7554349" cy="4519750"/>
          </a:xfrm>
          <a:prstGeom prst="rect">
            <a:avLst/>
          </a:prstGeom>
          <a:ln>
            <a:solidFill>
              <a:schemeClr val="tx1"/>
            </a:solidFill>
          </a:ln>
          <a:effectLst>
            <a:outerShdw blurRad="50800" dist="38100" algn="l" rotWithShape="0">
              <a:prstClr val="black">
                <a:alpha val="40000"/>
              </a:prstClr>
            </a:outerShdw>
          </a:effectLst>
        </p:spPr>
      </p:pic>
      <p:pic>
        <p:nvPicPr>
          <p:cNvPr id="7" name="Picture 6" descr="A screenshot of a computer&#10;&#10;Description automatically generated">
            <a:extLst>
              <a:ext uri="{FF2B5EF4-FFF2-40B4-BE49-F238E27FC236}">
                <a16:creationId xmlns:a16="http://schemas.microsoft.com/office/drawing/2014/main" id="{F3857B2B-76AD-1A92-707E-E893F70C072A}"/>
              </a:ext>
            </a:extLst>
          </p:cNvPr>
          <p:cNvPicPr>
            <a:picLocks noChangeAspect="1"/>
          </p:cNvPicPr>
          <p:nvPr/>
        </p:nvPicPr>
        <p:blipFill>
          <a:blip r:embed="rId3"/>
          <a:stretch>
            <a:fillRect/>
          </a:stretch>
        </p:blipFill>
        <p:spPr>
          <a:xfrm>
            <a:off x="101599" y="92947"/>
            <a:ext cx="4189047" cy="2790714"/>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28F5586C-9F13-AA5F-9571-5A873F7F9550}"/>
              </a:ext>
            </a:extLst>
          </p:cNvPr>
          <p:cNvSpPr txBox="1"/>
          <p:nvPr/>
        </p:nvSpPr>
        <p:spPr>
          <a:xfrm>
            <a:off x="4853356" y="1089980"/>
            <a:ext cx="4417252" cy="430887"/>
          </a:xfrm>
          <a:prstGeom prst="rect">
            <a:avLst/>
          </a:prstGeom>
          <a:noFill/>
        </p:spPr>
        <p:txBody>
          <a:bodyPr wrap="square" rtlCol="0">
            <a:spAutoFit/>
          </a:bodyPr>
          <a:lstStyle/>
          <a:p>
            <a:r>
              <a:rPr lang="en-US" sz="2200" b="1" dirty="0">
                <a:latin typeface="Helvetica Neue" panose="02000503000000020004" pitchFamily="2" charset="0"/>
                <a:ea typeface="Helvetica Neue" panose="02000503000000020004" pitchFamily="2" charset="0"/>
                <a:cs typeface="Helvetica Neue" panose="02000503000000020004" pitchFamily="2" charset="0"/>
              </a:rPr>
              <a:t>Bottom of Canvas homepage</a:t>
            </a:r>
          </a:p>
        </p:txBody>
      </p:sp>
      <p:sp>
        <p:nvSpPr>
          <p:cNvPr id="9" name="Left Arrow 8">
            <a:extLst>
              <a:ext uri="{FF2B5EF4-FFF2-40B4-BE49-F238E27FC236}">
                <a16:creationId xmlns:a16="http://schemas.microsoft.com/office/drawing/2014/main" id="{2C8F1B30-B2BE-4574-11DC-85DBBCD029B4}"/>
              </a:ext>
            </a:extLst>
          </p:cNvPr>
          <p:cNvSpPr/>
          <p:nvPr/>
        </p:nvSpPr>
        <p:spPr>
          <a:xfrm>
            <a:off x="1997616" y="1142893"/>
            <a:ext cx="2729132" cy="325063"/>
          </a:xfrm>
          <a:prstGeom prst="leftArrow">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063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1CC139-5033-2180-D396-84FBAD8FB0FC}"/>
              </a:ext>
            </a:extLst>
          </p:cNvPr>
          <p:cNvSpPr txBox="1"/>
          <p:nvPr/>
        </p:nvSpPr>
        <p:spPr>
          <a:xfrm>
            <a:off x="2940151" y="217782"/>
            <a:ext cx="4417252" cy="461665"/>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Course Resources </a:t>
            </a:r>
          </a:p>
        </p:txBody>
      </p:sp>
      <p:pic>
        <p:nvPicPr>
          <p:cNvPr id="4" name="Picture 3" descr="A close-up of a text&#10;&#10;Description automatically generated">
            <a:extLst>
              <a:ext uri="{FF2B5EF4-FFF2-40B4-BE49-F238E27FC236}">
                <a16:creationId xmlns:a16="http://schemas.microsoft.com/office/drawing/2014/main" id="{CAC8ECC6-EBF4-BC46-BB29-106F825375FF}"/>
              </a:ext>
            </a:extLst>
          </p:cNvPr>
          <p:cNvPicPr>
            <a:picLocks noChangeAspect="1"/>
          </p:cNvPicPr>
          <p:nvPr/>
        </p:nvPicPr>
        <p:blipFill>
          <a:blip r:embed="rId2"/>
          <a:stretch>
            <a:fillRect/>
          </a:stretch>
        </p:blipFill>
        <p:spPr>
          <a:xfrm>
            <a:off x="185136" y="752732"/>
            <a:ext cx="8773728" cy="1951212"/>
          </a:xfrm>
          <a:prstGeom prst="rect">
            <a:avLst/>
          </a:prstGeom>
        </p:spPr>
      </p:pic>
      <p:pic>
        <p:nvPicPr>
          <p:cNvPr id="6" name="Picture 5" descr="A screenshot of a website&#10;&#10;Description automatically generated">
            <a:hlinkClick r:id="rId3"/>
            <a:extLst>
              <a:ext uri="{FF2B5EF4-FFF2-40B4-BE49-F238E27FC236}">
                <a16:creationId xmlns:a16="http://schemas.microsoft.com/office/drawing/2014/main" id="{FA64973F-D24C-B156-528C-007F869B7D73}"/>
              </a:ext>
            </a:extLst>
          </p:cNvPr>
          <p:cNvPicPr>
            <a:picLocks noChangeAspect="1"/>
          </p:cNvPicPr>
          <p:nvPr/>
        </p:nvPicPr>
        <p:blipFill>
          <a:blip r:embed="rId4"/>
          <a:stretch>
            <a:fillRect/>
          </a:stretch>
        </p:blipFill>
        <p:spPr>
          <a:xfrm>
            <a:off x="1979289" y="2703944"/>
            <a:ext cx="5701672" cy="393627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584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essage&#10;&#10;Description automatically generated">
            <a:extLst>
              <a:ext uri="{FF2B5EF4-FFF2-40B4-BE49-F238E27FC236}">
                <a16:creationId xmlns:a16="http://schemas.microsoft.com/office/drawing/2014/main" id="{D4568237-0B78-EB13-0277-143927FF5042}"/>
              </a:ext>
            </a:extLst>
          </p:cNvPr>
          <p:cNvPicPr>
            <a:picLocks noChangeAspect="1"/>
          </p:cNvPicPr>
          <p:nvPr/>
        </p:nvPicPr>
        <p:blipFill>
          <a:blip r:embed="rId2"/>
          <a:stretch>
            <a:fillRect/>
          </a:stretch>
        </p:blipFill>
        <p:spPr>
          <a:xfrm>
            <a:off x="0" y="782856"/>
            <a:ext cx="9121127" cy="1758461"/>
          </a:xfrm>
          <a:prstGeom prst="rect">
            <a:avLst/>
          </a:prstGeom>
        </p:spPr>
      </p:pic>
      <p:sp>
        <p:nvSpPr>
          <p:cNvPr id="4" name="TextBox 3">
            <a:extLst>
              <a:ext uri="{FF2B5EF4-FFF2-40B4-BE49-F238E27FC236}">
                <a16:creationId xmlns:a16="http://schemas.microsoft.com/office/drawing/2014/main" id="{9C7EB2FC-2258-542D-47D6-AD20557D5869}"/>
              </a:ext>
            </a:extLst>
          </p:cNvPr>
          <p:cNvSpPr txBox="1"/>
          <p:nvPr/>
        </p:nvSpPr>
        <p:spPr>
          <a:xfrm>
            <a:off x="2940151" y="217782"/>
            <a:ext cx="4417252" cy="461665"/>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Course Resources </a:t>
            </a:r>
          </a:p>
        </p:txBody>
      </p:sp>
      <p:pic>
        <p:nvPicPr>
          <p:cNvPr id="8" name="Picture 7" descr="A black and white image of a square with a letter e&#10;&#10;Description automatically generated">
            <a:extLst>
              <a:ext uri="{FF2B5EF4-FFF2-40B4-BE49-F238E27FC236}">
                <a16:creationId xmlns:a16="http://schemas.microsoft.com/office/drawing/2014/main" id="{A5BE92E7-60CA-EB5C-7D8B-BEE62F8EF918}"/>
              </a:ext>
            </a:extLst>
          </p:cNvPr>
          <p:cNvPicPr>
            <a:picLocks noChangeAspect="1"/>
          </p:cNvPicPr>
          <p:nvPr/>
        </p:nvPicPr>
        <p:blipFill>
          <a:blip r:embed="rId3"/>
          <a:stretch>
            <a:fillRect/>
          </a:stretch>
        </p:blipFill>
        <p:spPr>
          <a:xfrm>
            <a:off x="3283634" y="2644726"/>
            <a:ext cx="5183493" cy="215059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88797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7EB2FC-2258-542D-47D6-AD20557D5869}"/>
              </a:ext>
            </a:extLst>
          </p:cNvPr>
          <p:cNvSpPr txBox="1"/>
          <p:nvPr/>
        </p:nvSpPr>
        <p:spPr>
          <a:xfrm>
            <a:off x="2940151" y="217782"/>
            <a:ext cx="4417252" cy="461665"/>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Course Resources </a:t>
            </a:r>
          </a:p>
        </p:txBody>
      </p:sp>
      <p:pic>
        <p:nvPicPr>
          <p:cNvPr id="6" name="Picture 5">
            <a:extLst>
              <a:ext uri="{FF2B5EF4-FFF2-40B4-BE49-F238E27FC236}">
                <a16:creationId xmlns:a16="http://schemas.microsoft.com/office/drawing/2014/main" id="{B3CE1959-4942-944A-B00D-539DE435CE38}"/>
              </a:ext>
            </a:extLst>
          </p:cNvPr>
          <p:cNvPicPr>
            <a:picLocks noChangeAspect="1"/>
          </p:cNvPicPr>
          <p:nvPr/>
        </p:nvPicPr>
        <p:blipFill>
          <a:blip r:embed="rId2"/>
          <a:stretch>
            <a:fillRect/>
          </a:stretch>
        </p:blipFill>
        <p:spPr>
          <a:xfrm>
            <a:off x="1624275" y="2644730"/>
            <a:ext cx="7321880" cy="3915061"/>
          </a:xfrm>
          <a:prstGeom prst="rect">
            <a:avLst/>
          </a:prstGeom>
          <a:effectLst>
            <a:outerShdw blurRad="50800" dist="38100" dir="2700000" algn="tl" rotWithShape="0">
              <a:prstClr val="black">
                <a:alpha val="40000"/>
              </a:prstClr>
            </a:outerShdw>
          </a:effectLst>
        </p:spPr>
      </p:pic>
      <p:pic>
        <p:nvPicPr>
          <p:cNvPr id="9" name="Picture 8" descr="A close up of a document&#10;&#10;Description automatically generated">
            <a:extLst>
              <a:ext uri="{FF2B5EF4-FFF2-40B4-BE49-F238E27FC236}">
                <a16:creationId xmlns:a16="http://schemas.microsoft.com/office/drawing/2014/main" id="{671B73B2-CC39-ADCF-E82F-74C58D31C5D5}"/>
              </a:ext>
            </a:extLst>
          </p:cNvPr>
          <p:cNvPicPr>
            <a:picLocks noChangeAspect="1"/>
          </p:cNvPicPr>
          <p:nvPr/>
        </p:nvPicPr>
        <p:blipFill rotWithShape="1">
          <a:blip r:embed="rId3"/>
          <a:srcRect b="58041"/>
          <a:stretch/>
        </p:blipFill>
        <p:spPr>
          <a:xfrm>
            <a:off x="197845" y="679448"/>
            <a:ext cx="8748310" cy="1852738"/>
          </a:xfrm>
          <a:prstGeom prst="rect">
            <a:avLst/>
          </a:prstGeom>
        </p:spPr>
      </p:pic>
    </p:spTree>
    <p:extLst>
      <p:ext uri="{BB962C8B-B14F-4D97-AF65-F5344CB8AC3E}">
        <p14:creationId xmlns:p14="http://schemas.microsoft.com/office/powerpoint/2010/main" val="4119416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44BCF0-B8DE-E4AE-B6D6-F1E311FE350B}"/>
              </a:ext>
            </a:extLst>
          </p:cNvPr>
          <p:cNvSpPr txBox="1"/>
          <p:nvPr/>
        </p:nvSpPr>
        <p:spPr>
          <a:xfrm>
            <a:off x="2940151" y="217782"/>
            <a:ext cx="4417252" cy="461665"/>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Course Resources </a:t>
            </a:r>
          </a:p>
        </p:txBody>
      </p:sp>
      <p:sp>
        <p:nvSpPr>
          <p:cNvPr id="4" name="TextBox 3">
            <a:extLst>
              <a:ext uri="{FF2B5EF4-FFF2-40B4-BE49-F238E27FC236}">
                <a16:creationId xmlns:a16="http://schemas.microsoft.com/office/drawing/2014/main" id="{F5927A1C-421F-B775-7A3C-A51D2ED9D4F5}"/>
              </a:ext>
            </a:extLst>
          </p:cNvPr>
          <p:cNvSpPr txBox="1"/>
          <p:nvPr/>
        </p:nvSpPr>
        <p:spPr>
          <a:xfrm>
            <a:off x="0" y="814484"/>
            <a:ext cx="9355016" cy="1969770"/>
          </a:xfrm>
          <a:prstGeom prst="rect">
            <a:avLst/>
          </a:prstGeom>
          <a:noFill/>
        </p:spPr>
        <p:txBody>
          <a:bodyPr wrap="square">
            <a:spAutoFit/>
          </a:bodyPr>
          <a:lstStyle/>
          <a:p>
            <a:r>
              <a:rPr lang="en-US" sz="2200" b="1" dirty="0">
                <a:latin typeface="Helvetica Neue" panose="02000503000000020004" pitchFamily="2" charset="0"/>
                <a:ea typeface="Helvetica Neue" panose="02000503000000020004" pitchFamily="2" charset="0"/>
                <a:cs typeface="Helvetica Neue" panose="02000503000000020004" pitchFamily="2" charset="0"/>
              </a:rPr>
              <a:t>Course Virtual Machines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In this course we will be using the Microsoft Azure cloud computing platform for all our computing and data storage needs. Each student will be assigned a unique Azure Labs Virtual Machine (VM). It takes a few minutes to spin up your</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VM each time you log in, so it is imperative that you show up to class on time and login immediately to ensure you are ready to go.</a:t>
            </a:r>
          </a:p>
        </p:txBody>
      </p:sp>
      <p:pic>
        <p:nvPicPr>
          <p:cNvPr id="5" name="Picture 4" descr="Pricing - Azure Lab Services | Microsoft Azure">
            <a:extLst>
              <a:ext uri="{FF2B5EF4-FFF2-40B4-BE49-F238E27FC236}">
                <a16:creationId xmlns:a16="http://schemas.microsoft.com/office/drawing/2014/main" id="{987B9F6A-0DE7-0F31-A4A3-290E5F07D3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67" r="18867"/>
          <a:stretch/>
        </p:blipFill>
        <p:spPr bwMode="auto">
          <a:xfrm>
            <a:off x="5152468" y="3180361"/>
            <a:ext cx="3613268" cy="31320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icrosoft Azure in 400 Words or Fewer">
            <a:extLst>
              <a:ext uri="{FF2B5EF4-FFF2-40B4-BE49-F238E27FC236}">
                <a16:creationId xmlns:a16="http://schemas.microsoft.com/office/drawing/2014/main" id="{B4EEE0B1-2ED5-193E-37E2-DD6280785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14" t="5617" r="16420" b="4506"/>
          <a:stretch/>
        </p:blipFill>
        <p:spPr bwMode="auto">
          <a:xfrm>
            <a:off x="363746" y="3180361"/>
            <a:ext cx="4788722" cy="322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060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ricing - Azure Lab Services | Microsoft Azure">
            <a:extLst>
              <a:ext uri="{FF2B5EF4-FFF2-40B4-BE49-F238E27FC236}">
                <a16:creationId xmlns:a16="http://schemas.microsoft.com/office/drawing/2014/main" id="{6598F952-D6BB-219B-5DD6-1AD32B0D0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67" r="18867"/>
          <a:stretch/>
        </p:blipFill>
        <p:spPr bwMode="auto">
          <a:xfrm>
            <a:off x="5124332" y="1534441"/>
            <a:ext cx="3613268" cy="3132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crosoft Azure in 400 Words or Fewer">
            <a:extLst>
              <a:ext uri="{FF2B5EF4-FFF2-40B4-BE49-F238E27FC236}">
                <a16:creationId xmlns:a16="http://schemas.microsoft.com/office/drawing/2014/main" id="{BD608154-1619-67E9-A6A0-ECC664E732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14" t="5617" r="16420" b="4506"/>
          <a:stretch/>
        </p:blipFill>
        <p:spPr bwMode="auto">
          <a:xfrm>
            <a:off x="335610" y="1534441"/>
            <a:ext cx="4788722" cy="32279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A592C6-614C-6335-91BB-6F86C8354118}"/>
              </a:ext>
            </a:extLst>
          </p:cNvPr>
          <p:cNvSpPr txBox="1"/>
          <p:nvPr/>
        </p:nvSpPr>
        <p:spPr>
          <a:xfrm>
            <a:off x="246121" y="188704"/>
            <a:ext cx="8331200" cy="830997"/>
          </a:xfrm>
          <a:prstGeom prst="rect">
            <a:avLst/>
          </a:prstGeom>
          <a:noFill/>
        </p:spPr>
        <p:txBody>
          <a:bodyPr wrap="square">
            <a:spAutoFit/>
          </a:bodyPr>
          <a:lstStyle/>
          <a:p>
            <a:pPr algn="ctr"/>
            <a:r>
              <a:rPr lang="en-US"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a:t>
            </a:r>
            <a:r>
              <a:rPr lang="en-US"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e will be using the </a:t>
            </a:r>
            <a:r>
              <a:rPr lang="en-US" sz="2400" b="1"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Microsoft Azure </a:t>
            </a:r>
            <a:r>
              <a:rPr lang="en-US"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cloud computing platform for all our computing and data storage needs.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F3CA7C11-1A41-CA81-DA98-929B178F45D9}"/>
              </a:ext>
            </a:extLst>
          </p:cNvPr>
          <p:cNvSpPr txBox="1"/>
          <p:nvPr/>
        </p:nvSpPr>
        <p:spPr>
          <a:xfrm>
            <a:off x="371005" y="5271068"/>
            <a:ext cx="8401990" cy="1200329"/>
          </a:xfrm>
          <a:prstGeom prst="rect">
            <a:avLst/>
          </a:prstGeom>
          <a:noFill/>
        </p:spPr>
        <p:txBody>
          <a:bodyPr wrap="square">
            <a:spAutoFit/>
          </a:bodyPr>
          <a:lstStyle/>
          <a:p>
            <a:pPr algn="ctr"/>
            <a:r>
              <a:rPr lang="en-US"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E</a:t>
            </a:r>
            <a:r>
              <a:rPr lang="en-US"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ach day we will be logging onto a custom virtual machine hosted “</a:t>
            </a:r>
            <a:r>
              <a:rPr lang="en-US" sz="2400" b="1" i="1"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in the cloud</a:t>
            </a:r>
            <a:r>
              <a:rPr lang="en-US"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sz="2400" dirty="0" err="1">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a.k.a</a:t>
            </a:r>
            <a:r>
              <a:rPr lang="en-US"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 at a large, globally connected, datacenter … which we access over the internet (the cloud).</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10079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731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cxnSp>
        <p:nvCxnSpPr>
          <p:cNvPr id="5" name="Straight Arrow Connector 4">
            <a:extLst>
              <a:ext uri="{FF2B5EF4-FFF2-40B4-BE49-F238E27FC236}">
                <a16:creationId xmlns:a16="http://schemas.microsoft.com/office/drawing/2014/main" id="{B7D06428-FDB2-1885-E9D6-457FE3756832}"/>
              </a:ext>
            </a:extLst>
          </p:cNvPr>
          <p:cNvCxnSpPr>
            <a:cxnSpLocks/>
          </p:cNvCxnSpPr>
          <p:nvPr/>
        </p:nvCxnSpPr>
        <p:spPr>
          <a:xfrm>
            <a:off x="1512711" y="1452736"/>
            <a:ext cx="541867" cy="17194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24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cxnSp>
        <p:nvCxnSpPr>
          <p:cNvPr id="5" name="Straight Arrow Connector 4">
            <a:extLst>
              <a:ext uri="{FF2B5EF4-FFF2-40B4-BE49-F238E27FC236}">
                <a16:creationId xmlns:a16="http://schemas.microsoft.com/office/drawing/2014/main" id="{B7D06428-FDB2-1885-E9D6-457FE3756832}"/>
              </a:ext>
            </a:extLst>
          </p:cNvPr>
          <p:cNvCxnSpPr>
            <a:cxnSpLocks/>
          </p:cNvCxnSpPr>
          <p:nvPr/>
        </p:nvCxnSpPr>
        <p:spPr>
          <a:xfrm>
            <a:off x="1512711" y="1452736"/>
            <a:ext cx="541867" cy="17194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Twitter logo - Free social media icons">
            <a:extLst>
              <a:ext uri="{FF2B5EF4-FFF2-40B4-BE49-F238E27FC236}">
                <a16:creationId xmlns:a16="http://schemas.microsoft.com/office/drawing/2014/main" id="{FC1DA2E4-2806-2113-7335-85A85B71A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25" t="8239" r="9279" b="9156"/>
          <a:stretch/>
        </p:blipFill>
        <p:spPr bwMode="auto">
          <a:xfrm>
            <a:off x="6144" y="2367609"/>
            <a:ext cx="1142097" cy="11060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16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E362FD4-B85F-AAB5-A8A1-1EB7597532ED}"/>
              </a:ext>
            </a:extLst>
          </p:cNvPr>
          <p:cNvSpPr txBox="1"/>
          <p:nvPr/>
        </p:nvSpPr>
        <p:spPr>
          <a:xfrm>
            <a:off x="369667" y="19049"/>
            <a:ext cx="8401878" cy="461665"/>
          </a:xfrm>
          <a:prstGeom prst="rect">
            <a:avLst/>
          </a:prstGeom>
          <a:noFill/>
        </p:spPr>
        <p:txBody>
          <a:bodyPr wrap="square">
            <a:spAutoFit/>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Who is Dr. Becki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Beadling</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5" name="TextBox 14">
            <a:extLst>
              <a:ext uri="{FF2B5EF4-FFF2-40B4-BE49-F238E27FC236}">
                <a16:creationId xmlns:a16="http://schemas.microsoft.com/office/drawing/2014/main" id="{2F87EA3A-9BDA-84ED-1722-C91E7CC2AE30}"/>
              </a:ext>
            </a:extLst>
          </p:cNvPr>
          <p:cNvSpPr txBox="1"/>
          <p:nvPr/>
        </p:nvSpPr>
        <p:spPr>
          <a:xfrm>
            <a:off x="1754217" y="2967335"/>
            <a:ext cx="2452255" cy="923330"/>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B.A. Biology</a:t>
            </a:r>
          </a:p>
          <a:p>
            <a:r>
              <a:rPr lang="en-US" dirty="0">
                <a:latin typeface="Helvetica Neue" panose="02000503000000020004" pitchFamily="2" charset="0"/>
                <a:ea typeface="Helvetica Neue" panose="02000503000000020004" pitchFamily="2" charset="0"/>
                <a:cs typeface="Helvetica Neue" panose="02000503000000020004" pitchFamily="2" charset="0"/>
              </a:rPr>
              <a:t>B.S. Chemistry</a:t>
            </a:r>
          </a:p>
          <a:p>
            <a:r>
              <a:rPr lang="en-US" dirty="0">
                <a:latin typeface="Helvetica Neue" panose="02000503000000020004" pitchFamily="2" charset="0"/>
                <a:ea typeface="Helvetica Neue" panose="02000503000000020004" pitchFamily="2" charset="0"/>
                <a:cs typeface="Helvetica Neue" panose="02000503000000020004" pitchFamily="2" charset="0"/>
              </a:rPr>
              <a:t>Minor Mathematics</a:t>
            </a:r>
          </a:p>
        </p:txBody>
      </p:sp>
      <p:pic>
        <p:nvPicPr>
          <p:cNvPr id="16" name="Graphic 15" descr="Beaker outline">
            <a:extLst>
              <a:ext uri="{FF2B5EF4-FFF2-40B4-BE49-F238E27FC236}">
                <a16:creationId xmlns:a16="http://schemas.microsoft.com/office/drawing/2014/main" id="{3F53A9E2-E954-B020-AAF6-E9769579A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3976" y="3890665"/>
            <a:ext cx="634833" cy="634833"/>
          </a:xfrm>
          <a:prstGeom prst="rect">
            <a:avLst/>
          </a:prstGeom>
        </p:spPr>
      </p:pic>
      <p:pic>
        <p:nvPicPr>
          <p:cNvPr id="17" name="Graphic 16" descr="Mathematics outline">
            <a:extLst>
              <a:ext uri="{FF2B5EF4-FFF2-40B4-BE49-F238E27FC236}">
                <a16:creationId xmlns:a16="http://schemas.microsoft.com/office/drawing/2014/main" id="{B6B87492-ABB8-7C71-7DD1-09D3A55E82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1772" y="4025365"/>
            <a:ext cx="538716" cy="538716"/>
          </a:xfrm>
          <a:prstGeom prst="rect">
            <a:avLst/>
          </a:prstGeom>
        </p:spPr>
      </p:pic>
      <p:pic>
        <p:nvPicPr>
          <p:cNvPr id="18" name="Graphic 17" descr="Microscope outline">
            <a:extLst>
              <a:ext uri="{FF2B5EF4-FFF2-40B4-BE49-F238E27FC236}">
                <a16:creationId xmlns:a16="http://schemas.microsoft.com/office/drawing/2014/main" id="{F19BCE1F-65BA-9FC8-6FDE-AC78A4B8F9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0344" y="3950781"/>
            <a:ext cx="612536" cy="612536"/>
          </a:xfrm>
          <a:prstGeom prst="rect">
            <a:avLst/>
          </a:prstGeom>
        </p:spPr>
      </p:pic>
      <p:sp>
        <p:nvSpPr>
          <p:cNvPr id="28" name="TextBox 27">
            <a:extLst>
              <a:ext uri="{FF2B5EF4-FFF2-40B4-BE49-F238E27FC236}">
                <a16:creationId xmlns:a16="http://schemas.microsoft.com/office/drawing/2014/main" id="{C29E33B0-366E-C29F-4CF3-11C3D6C08115}"/>
              </a:ext>
            </a:extLst>
          </p:cNvPr>
          <p:cNvSpPr txBox="1"/>
          <p:nvPr/>
        </p:nvSpPr>
        <p:spPr>
          <a:xfrm>
            <a:off x="4772967" y="3358890"/>
            <a:ext cx="4439596" cy="369332"/>
          </a:xfrm>
          <a:prstGeom prst="rect">
            <a:avLst/>
          </a:prstGeom>
          <a:noFill/>
        </p:spPr>
        <p:txBody>
          <a:bodyPr wrap="square">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Graduate School for Materials Science</a:t>
            </a:r>
          </a:p>
        </p:txBody>
      </p:sp>
      <p:sp>
        <p:nvSpPr>
          <p:cNvPr id="30" name="TextBox 29">
            <a:extLst>
              <a:ext uri="{FF2B5EF4-FFF2-40B4-BE49-F238E27FC236}">
                <a16:creationId xmlns:a16="http://schemas.microsoft.com/office/drawing/2014/main" id="{CDFA1646-0E42-D441-DB9D-1A0D827C60AE}"/>
              </a:ext>
            </a:extLst>
          </p:cNvPr>
          <p:cNvSpPr txBox="1"/>
          <p:nvPr/>
        </p:nvSpPr>
        <p:spPr>
          <a:xfrm>
            <a:off x="2330232" y="1720682"/>
            <a:ext cx="2057110" cy="646331"/>
          </a:xfrm>
          <a:prstGeom prst="rect">
            <a:avLst/>
          </a:prstGeom>
          <a:noFill/>
        </p:spPr>
        <p:txBody>
          <a:bodyPr wrap="squar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Highschool Biology teacher</a:t>
            </a:r>
          </a:p>
        </p:txBody>
      </p:sp>
      <p:sp>
        <p:nvSpPr>
          <p:cNvPr id="31" name="TextBox 30">
            <a:extLst>
              <a:ext uri="{FF2B5EF4-FFF2-40B4-BE49-F238E27FC236}">
                <a16:creationId xmlns:a16="http://schemas.microsoft.com/office/drawing/2014/main" id="{23077C08-8012-0759-E0ED-5F19B2A99BA0}"/>
              </a:ext>
            </a:extLst>
          </p:cNvPr>
          <p:cNvSpPr txBox="1"/>
          <p:nvPr/>
        </p:nvSpPr>
        <p:spPr>
          <a:xfrm>
            <a:off x="239225" y="1686171"/>
            <a:ext cx="2452255" cy="646331"/>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B.S. Biology Education</a:t>
            </a:r>
          </a:p>
        </p:txBody>
      </p:sp>
      <p:cxnSp>
        <p:nvCxnSpPr>
          <p:cNvPr id="34" name="Straight Arrow Connector 33">
            <a:extLst>
              <a:ext uri="{FF2B5EF4-FFF2-40B4-BE49-F238E27FC236}">
                <a16:creationId xmlns:a16="http://schemas.microsoft.com/office/drawing/2014/main" id="{C1EA15FA-61EF-592C-D019-9D775E160156}"/>
              </a:ext>
            </a:extLst>
          </p:cNvPr>
          <p:cNvCxnSpPr>
            <a:cxnSpLocks/>
          </p:cNvCxnSpPr>
          <p:nvPr/>
        </p:nvCxnSpPr>
        <p:spPr>
          <a:xfrm>
            <a:off x="1682892" y="2043847"/>
            <a:ext cx="687532" cy="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FA696FF-897D-045D-36D5-2C83FE91A468}"/>
              </a:ext>
            </a:extLst>
          </p:cNvPr>
          <p:cNvCxnSpPr/>
          <p:nvPr/>
        </p:nvCxnSpPr>
        <p:spPr>
          <a:xfrm rot="16200000" flipH="1">
            <a:off x="694290" y="2626457"/>
            <a:ext cx="1145136" cy="681756"/>
          </a:xfrm>
          <a:prstGeom prst="bentConnector3">
            <a:avLst>
              <a:gd name="adj1" fmla="val 100016"/>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06D668D-BD9A-CCF6-A516-70AD84351DD9}"/>
              </a:ext>
            </a:extLst>
          </p:cNvPr>
          <p:cNvCxnSpPr>
            <a:cxnSpLocks/>
          </p:cNvCxnSpPr>
          <p:nvPr/>
        </p:nvCxnSpPr>
        <p:spPr>
          <a:xfrm>
            <a:off x="3860114" y="3539903"/>
            <a:ext cx="912853" cy="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pic>
        <p:nvPicPr>
          <p:cNvPr id="2" name="Picture 2" descr="Indiana University of Pennsylvania Athletics - Official Athletics Website">
            <a:extLst>
              <a:ext uri="{FF2B5EF4-FFF2-40B4-BE49-F238E27FC236}">
                <a16:creationId xmlns:a16="http://schemas.microsoft.com/office/drawing/2014/main" id="{B2B9A529-A14A-C8A5-6415-A0696729E1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637" y="145765"/>
            <a:ext cx="1431255" cy="1431255"/>
          </a:xfrm>
          <a:prstGeom prst="rect">
            <a:avLst/>
          </a:prstGeom>
          <a:noFill/>
          <a:extLst>
            <a:ext uri="{909E8E84-426E-40DD-AFC4-6F175D3DCCD1}">
              <a14:hiddenFill xmlns:a14="http://schemas.microsoft.com/office/drawing/2010/main">
                <a:solidFill>
                  <a:srgbClr val="FFFFFF"/>
                </a:solidFill>
              </a14:hiddenFill>
            </a:ext>
          </a:extLst>
        </p:spPr>
      </p:pic>
      <p:sp>
        <p:nvSpPr>
          <p:cNvPr id="3" name="&quot;No&quot; Symbol 2">
            <a:extLst>
              <a:ext uri="{FF2B5EF4-FFF2-40B4-BE49-F238E27FC236}">
                <a16:creationId xmlns:a16="http://schemas.microsoft.com/office/drawing/2014/main" id="{5075E28C-34EE-8D5C-C666-AFCDA5C34D1E}"/>
              </a:ext>
            </a:extLst>
          </p:cNvPr>
          <p:cNvSpPr/>
          <p:nvPr/>
        </p:nvSpPr>
        <p:spPr>
          <a:xfrm>
            <a:off x="1696823" y="1742308"/>
            <a:ext cx="624705" cy="624705"/>
          </a:xfrm>
          <a:prstGeom prst="noSmoking">
            <a:avLst>
              <a:gd name="adj" fmla="val 401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98256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cxnSp>
        <p:nvCxnSpPr>
          <p:cNvPr id="5" name="Straight Arrow Connector 4">
            <a:extLst>
              <a:ext uri="{FF2B5EF4-FFF2-40B4-BE49-F238E27FC236}">
                <a16:creationId xmlns:a16="http://schemas.microsoft.com/office/drawing/2014/main" id="{B7D06428-FDB2-1885-E9D6-457FE3756832}"/>
              </a:ext>
            </a:extLst>
          </p:cNvPr>
          <p:cNvCxnSpPr>
            <a:cxnSpLocks/>
          </p:cNvCxnSpPr>
          <p:nvPr/>
        </p:nvCxnSpPr>
        <p:spPr>
          <a:xfrm>
            <a:off x="1512711" y="1452736"/>
            <a:ext cx="541867" cy="17194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Twitter logo - Free social media icons">
            <a:extLst>
              <a:ext uri="{FF2B5EF4-FFF2-40B4-BE49-F238E27FC236}">
                <a16:creationId xmlns:a16="http://schemas.microsoft.com/office/drawing/2014/main" id="{FC1DA2E4-2806-2113-7335-85A85B71A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25" t="8239" r="9279" b="9156"/>
          <a:stretch/>
        </p:blipFill>
        <p:spPr bwMode="auto">
          <a:xfrm>
            <a:off x="6144" y="2367609"/>
            <a:ext cx="1142097" cy="11060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BD42DF8-E6B5-0253-39D9-18C9AB18C745}"/>
              </a:ext>
            </a:extLst>
          </p:cNvPr>
          <p:cNvCxnSpPr>
            <a:cxnSpLocks/>
          </p:cNvCxnSpPr>
          <p:nvPr/>
        </p:nvCxnSpPr>
        <p:spPr>
          <a:xfrm>
            <a:off x="1148241" y="3429000"/>
            <a:ext cx="777627" cy="8833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4679BB-3316-62A3-D37F-B60C7E8C0995}"/>
              </a:ext>
            </a:extLst>
          </p:cNvPr>
          <p:cNvCxnSpPr>
            <a:cxnSpLocks/>
          </p:cNvCxnSpPr>
          <p:nvPr/>
        </p:nvCxnSpPr>
        <p:spPr>
          <a:xfrm flipV="1">
            <a:off x="1148241" y="2705126"/>
            <a:ext cx="1357892" cy="865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697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cxnSp>
        <p:nvCxnSpPr>
          <p:cNvPr id="5" name="Straight Arrow Connector 4">
            <a:extLst>
              <a:ext uri="{FF2B5EF4-FFF2-40B4-BE49-F238E27FC236}">
                <a16:creationId xmlns:a16="http://schemas.microsoft.com/office/drawing/2014/main" id="{B7D06428-FDB2-1885-E9D6-457FE3756832}"/>
              </a:ext>
            </a:extLst>
          </p:cNvPr>
          <p:cNvCxnSpPr>
            <a:cxnSpLocks/>
          </p:cNvCxnSpPr>
          <p:nvPr/>
        </p:nvCxnSpPr>
        <p:spPr>
          <a:xfrm>
            <a:off x="1512711" y="1452736"/>
            <a:ext cx="541867" cy="17194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Twitter logo - Free social media icons">
            <a:extLst>
              <a:ext uri="{FF2B5EF4-FFF2-40B4-BE49-F238E27FC236}">
                <a16:creationId xmlns:a16="http://schemas.microsoft.com/office/drawing/2014/main" id="{FC1DA2E4-2806-2113-7335-85A85B71A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25" t="8239" r="9279" b="9156"/>
          <a:stretch/>
        </p:blipFill>
        <p:spPr bwMode="auto">
          <a:xfrm>
            <a:off x="6144" y="2367609"/>
            <a:ext cx="1142097" cy="11060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BD42DF8-E6B5-0253-39D9-18C9AB18C745}"/>
              </a:ext>
            </a:extLst>
          </p:cNvPr>
          <p:cNvCxnSpPr>
            <a:cxnSpLocks/>
          </p:cNvCxnSpPr>
          <p:nvPr/>
        </p:nvCxnSpPr>
        <p:spPr>
          <a:xfrm>
            <a:off x="1148241" y="3429000"/>
            <a:ext cx="777627" cy="8833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4679BB-3316-62A3-D37F-B60C7E8C0995}"/>
              </a:ext>
            </a:extLst>
          </p:cNvPr>
          <p:cNvCxnSpPr>
            <a:cxnSpLocks/>
          </p:cNvCxnSpPr>
          <p:nvPr/>
        </p:nvCxnSpPr>
        <p:spPr>
          <a:xfrm flipV="1">
            <a:off x="1148241" y="2705126"/>
            <a:ext cx="1357892" cy="865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Tiktok Logo Brand - Free image on Pixabay - Pixabay">
            <a:extLst>
              <a:ext uri="{FF2B5EF4-FFF2-40B4-BE49-F238E27FC236}">
                <a16:creationId xmlns:a16="http://schemas.microsoft.com/office/drawing/2014/main" id="{52CEEB8B-C9C7-C4BF-4AF5-0B4399250E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68" y="5477052"/>
            <a:ext cx="1279405" cy="127940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789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cxnSp>
        <p:nvCxnSpPr>
          <p:cNvPr id="5" name="Straight Arrow Connector 4">
            <a:extLst>
              <a:ext uri="{FF2B5EF4-FFF2-40B4-BE49-F238E27FC236}">
                <a16:creationId xmlns:a16="http://schemas.microsoft.com/office/drawing/2014/main" id="{B7D06428-FDB2-1885-E9D6-457FE3756832}"/>
              </a:ext>
            </a:extLst>
          </p:cNvPr>
          <p:cNvCxnSpPr>
            <a:cxnSpLocks/>
          </p:cNvCxnSpPr>
          <p:nvPr/>
        </p:nvCxnSpPr>
        <p:spPr>
          <a:xfrm>
            <a:off x="1512711" y="1452736"/>
            <a:ext cx="541867" cy="17194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Twitter logo - Free social media icons">
            <a:extLst>
              <a:ext uri="{FF2B5EF4-FFF2-40B4-BE49-F238E27FC236}">
                <a16:creationId xmlns:a16="http://schemas.microsoft.com/office/drawing/2014/main" id="{FC1DA2E4-2806-2113-7335-85A85B71A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25" t="8239" r="9279" b="9156"/>
          <a:stretch/>
        </p:blipFill>
        <p:spPr bwMode="auto">
          <a:xfrm>
            <a:off x="6144" y="2367609"/>
            <a:ext cx="1142097" cy="11060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BD42DF8-E6B5-0253-39D9-18C9AB18C745}"/>
              </a:ext>
            </a:extLst>
          </p:cNvPr>
          <p:cNvCxnSpPr>
            <a:cxnSpLocks/>
          </p:cNvCxnSpPr>
          <p:nvPr/>
        </p:nvCxnSpPr>
        <p:spPr>
          <a:xfrm>
            <a:off x="1148241" y="3429000"/>
            <a:ext cx="777627" cy="8833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4679BB-3316-62A3-D37F-B60C7E8C0995}"/>
              </a:ext>
            </a:extLst>
          </p:cNvPr>
          <p:cNvCxnSpPr>
            <a:cxnSpLocks/>
          </p:cNvCxnSpPr>
          <p:nvPr/>
        </p:nvCxnSpPr>
        <p:spPr>
          <a:xfrm flipV="1">
            <a:off x="1148241" y="2705126"/>
            <a:ext cx="1357892" cy="865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Tiktok Logo Brand - Free image on Pixabay - Pixabay">
            <a:extLst>
              <a:ext uri="{FF2B5EF4-FFF2-40B4-BE49-F238E27FC236}">
                <a16:creationId xmlns:a16="http://schemas.microsoft.com/office/drawing/2014/main" id="{52CEEB8B-C9C7-C4BF-4AF5-0B4399250E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68" y="5477052"/>
            <a:ext cx="1279405" cy="127940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BF91DE1-D03E-5489-32A3-0D1B9DB8A04C}"/>
              </a:ext>
            </a:extLst>
          </p:cNvPr>
          <p:cNvCxnSpPr>
            <a:cxnSpLocks/>
          </p:cNvCxnSpPr>
          <p:nvPr/>
        </p:nvCxnSpPr>
        <p:spPr>
          <a:xfrm flipV="1">
            <a:off x="1246922" y="6116754"/>
            <a:ext cx="807656" cy="1989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878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cxnSp>
        <p:nvCxnSpPr>
          <p:cNvPr id="5" name="Straight Arrow Connector 4">
            <a:extLst>
              <a:ext uri="{FF2B5EF4-FFF2-40B4-BE49-F238E27FC236}">
                <a16:creationId xmlns:a16="http://schemas.microsoft.com/office/drawing/2014/main" id="{B7D06428-FDB2-1885-E9D6-457FE3756832}"/>
              </a:ext>
            </a:extLst>
          </p:cNvPr>
          <p:cNvCxnSpPr>
            <a:cxnSpLocks/>
          </p:cNvCxnSpPr>
          <p:nvPr/>
        </p:nvCxnSpPr>
        <p:spPr>
          <a:xfrm>
            <a:off x="1512711" y="1452736"/>
            <a:ext cx="541867" cy="17194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Netflix Loses $54 Billion in Market Cap After Shocking Subscriber Miss -  Variety">
            <a:extLst>
              <a:ext uri="{FF2B5EF4-FFF2-40B4-BE49-F238E27FC236}">
                <a16:creationId xmlns:a16="http://schemas.microsoft.com/office/drawing/2014/main" id="{E2138023-08C6-19C3-2E72-F4654F81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207" y="345232"/>
            <a:ext cx="2370790" cy="1327643"/>
          </a:xfrm>
          <a:prstGeom prst="round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Twitter logo - Free social media icons">
            <a:extLst>
              <a:ext uri="{FF2B5EF4-FFF2-40B4-BE49-F238E27FC236}">
                <a16:creationId xmlns:a16="http://schemas.microsoft.com/office/drawing/2014/main" id="{FC1DA2E4-2806-2113-7335-85A85B71AB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25" t="8239" r="9279" b="9156"/>
          <a:stretch/>
        </p:blipFill>
        <p:spPr bwMode="auto">
          <a:xfrm>
            <a:off x="6144" y="2367609"/>
            <a:ext cx="1142097" cy="11060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BD42DF8-E6B5-0253-39D9-18C9AB18C745}"/>
              </a:ext>
            </a:extLst>
          </p:cNvPr>
          <p:cNvCxnSpPr>
            <a:cxnSpLocks/>
          </p:cNvCxnSpPr>
          <p:nvPr/>
        </p:nvCxnSpPr>
        <p:spPr>
          <a:xfrm>
            <a:off x="1148241" y="3429000"/>
            <a:ext cx="777627" cy="8833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4679BB-3316-62A3-D37F-B60C7E8C0995}"/>
              </a:ext>
            </a:extLst>
          </p:cNvPr>
          <p:cNvCxnSpPr>
            <a:cxnSpLocks/>
          </p:cNvCxnSpPr>
          <p:nvPr/>
        </p:nvCxnSpPr>
        <p:spPr>
          <a:xfrm flipV="1">
            <a:off x="1148241" y="2705126"/>
            <a:ext cx="1357892" cy="865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Tiktok Logo Brand - Free image on Pixabay - Pixabay">
            <a:extLst>
              <a:ext uri="{FF2B5EF4-FFF2-40B4-BE49-F238E27FC236}">
                <a16:creationId xmlns:a16="http://schemas.microsoft.com/office/drawing/2014/main" id="{52CEEB8B-C9C7-C4BF-4AF5-0B4399250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68" y="5477052"/>
            <a:ext cx="1279405" cy="127940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BF91DE1-D03E-5489-32A3-0D1B9DB8A04C}"/>
              </a:ext>
            </a:extLst>
          </p:cNvPr>
          <p:cNvCxnSpPr>
            <a:cxnSpLocks/>
          </p:cNvCxnSpPr>
          <p:nvPr/>
        </p:nvCxnSpPr>
        <p:spPr>
          <a:xfrm flipV="1">
            <a:off x="1246922" y="6116754"/>
            <a:ext cx="807656" cy="1989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319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cxnSp>
        <p:nvCxnSpPr>
          <p:cNvPr id="5" name="Straight Arrow Connector 4">
            <a:extLst>
              <a:ext uri="{FF2B5EF4-FFF2-40B4-BE49-F238E27FC236}">
                <a16:creationId xmlns:a16="http://schemas.microsoft.com/office/drawing/2014/main" id="{B7D06428-FDB2-1885-E9D6-457FE3756832}"/>
              </a:ext>
            </a:extLst>
          </p:cNvPr>
          <p:cNvCxnSpPr>
            <a:cxnSpLocks/>
          </p:cNvCxnSpPr>
          <p:nvPr/>
        </p:nvCxnSpPr>
        <p:spPr>
          <a:xfrm>
            <a:off x="1512711" y="1452736"/>
            <a:ext cx="541867" cy="17194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Netflix Loses $54 Billion in Market Cap After Shocking Subscriber Miss -  Variety">
            <a:extLst>
              <a:ext uri="{FF2B5EF4-FFF2-40B4-BE49-F238E27FC236}">
                <a16:creationId xmlns:a16="http://schemas.microsoft.com/office/drawing/2014/main" id="{E2138023-08C6-19C3-2E72-F4654F81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207" y="345232"/>
            <a:ext cx="2370790" cy="1327643"/>
          </a:xfrm>
          <a:prstGeom prst="round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DCEA8E6-9F7F-6D77-03A1-9A7FE8F778C7}"/>
              </a:ext>
            </a:extLst>
          </p:cNvPr>
          <p:cNvCxnSpPr>
            <a:cxnSpLocks/>
          </p:cNvCxnSpPr>
          <p:nvPr/>
        </p:nvCxnSpPr>
        <p:spPr>
          <a:xfrm flipH="1">
            <a:off x="3649071" y="1656871"/>
            <a:ext cx="1058581" cy="912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Twitter logo - Free social media icons">
            <a:extLst>
              <a:ext uri="{FF2B5EF4-FFF2-40B4-BE49-F238E27FC236}">
                <a16:creationId xmlns:a16="http://schemas.microsoft.com/office/drawing/2014/main" id="{FC1DA2E4-2806-2113-7335-85A85B71AB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25" t="8239" r="9279" b="9156"/>
          <a:stretch/>
        </p:blipFill>
        <p:spPr bwMode="auto">
          <a:xfrm>
            <a:off x="6144" y="2367609"/>
            <a:ext cx="1142097" cy="11060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BD42DF8-E6B5-0253-39D9-18C9AB18C745}"/>
              </a:ext>
            </a:extLst>
          </p:cNvPr>
          <p:cNvCxnSpPr>
            <a:cxnSpLocks/>
          </p:cNvCxnSpPr>
          <p:nvPr/>
        </p:nvCxnSpPr>
        <p:spPr>
          <a:xfrm>
            <a:off x="1148241" y="3429000"/>
            <a:ext cx="777627" cy="8833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4679BB-3316-62A3-D37F-B60C7E8C0995}"/>
              </a:ext>
            </a:extLst>
          </p:cNvPr>
          <p:cNvCxnSpPr>
            <a:cxnSpLocks/>
          </p:cNvCxnSpPr>
          <p:nvPr/>
        </p:nvCxnSpPr>
        <p:spPr>
          <a:xfrm flipV="1">
            <a:off x="1148241" y="2705126"/>
            <a:ext cx="1357892" cy="865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Tiktok Logo Brand - Free image on Pixabay - Pixabay">
            <a:extLst>
              <a:ext uri="{FF2B5EF4-FFF2-40B4-BE49-F238E27FC236}">
                <a16:creationId xmlns:a16="http://schemas.microsoft.com/office/drawing/2014/main" id="{52CEEB8B-C9C7-C4BF-4AF5-0B4399250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68" y="5477052"/>
            <a:ext cx="1279405" cy="127940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BF91DE1-D03E-5489-32A3-0D1B9DB8A04C}"/>
              </a:ext>
            </a:extLst>
          </p:cNvPr>
          <p:cNvCxnSpPr>
            <a:cxnSpLocks/>
          </p:cNvCxnSpPr>
          <p:nvPr/>
        </p:nvCxnSpPr>
        <p:spPr>
          <a:xfrm flipV="1">
            <a:off x="1246922" y="6116754"/>
            <a:ext cx="807656" cy="1989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113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cxnSp>
        <p:nvCxnSpPr>
          <p:cNvPr id="5" name="Straight Arrow Connector 4">
            <a:extLst>
              <a:ext uri="{FF2B5EF4-FFF2-40B4-BE49-F238E27FC236}">
                <a16:creationId xmlns:a16="http://schemas.microsoft.com/office/drawing/2014/main" id="{B7D06428-FDB2-1885-E9D6-457FE3756832}"/>
              </a:ext>
            </a:extLst>
          </p:cNvPr>
          <p:cNvCxnSpPr>
            <a:cxnSpLocks/>
          </p:cNvCxnSpPr>
          <p:nvPr/>
        </p:nvCxnSpPr>
        <p:spPr>
          <a:xfrm>
            <a:off x="1512711" y="1452736"/>
            <a:ext cx="541867" cy="17194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Netflix Loses $54 Billion in Market Cap After Shocking Subscriber Miss -  Variety">
            <a:extLst>
              <a:ext uri="{FF2B5EF4-FFF2-40B4-BE49-F238E27FC236}">
                <a16:creationId xmlns:a16="http://schemas.microsoft.com/office/drawing/2014/main" id="{E2138023-08C6-19C3-2E72-F4654F81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207" y="345232"/>
            <a:ext cx="2370790" cy="1327643"/>
          </a:xfrm>
          <a:prstGeom prst="round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DCEA8E6-9F7F-6D77-03A1-9A7FE8F778C7}"/>
              </a:ext>
            </a:extLst>
          </p:cNvPr>
          <p:cNvCxnSpPr>
            <a:cxnSpLocks/>
          </p:cNvCxnSpPr>
          <p:nvPr/>
        </p:nvCxnSpPr>
        <p:spPr>
          <a:xfrm flipH="1">
            <a:off x="3649071" y="1656871"/>
            <a:ext cx="1058581" cy="912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Twitter logo - Free social media icons">
            <a:extLst>
              <a:ext uri="{FF2B5EF4-FFF2-40B4-BE49-F238E27FC236}">
                <a16:creationId xmlns:a16="http://schemas.microsoft.com/office/drawing/2014/main" id="{FC1DA2E4-2806-2113-7335-85A85B71AB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25" t="8239" r="9279" b="9156"/>
          <a:stretch/>
        </p:blipFill>
        <p:spPr bwMode="auto">
          <a:xfrm>
            <a:off x="6144" y="2367609"/>
            <a:ext cx="1142097" cy="11060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BD42DF8-E6B5-0253-39D9-18C9AB18C745}"/>
              </a:ext>
            </a:extLst>
          </p:cNvPr>
          <p:cNvCxnSpPr>
            <a:cxnSpLocks/>
          </p:cNvCxnSpPr>
          <p:nvPr/>
        </p:nvCxnSpPr>
        <p:spPr>
          <a:xfrm>
            <a:off x="1148241" y="3429000"/>
            <a:ext cx="777627" cy="8833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4679BB-3316-62A3-D37F-B60C7E8C0995}"/>
              </a:ext>
            </a:extLst>
          </p:cNvPr>
          <p:cNvCxnSpPr>
            <a:cxnSpLocks/>
          </p:cNvCxnSpPr>
          <p:nvPr/>
        </p:nvCxnSpPr>
        <p:spPr>
          <a:xfrm flipV="1">
            <a:off x="1148241" y="2705126"/>
            <a:ext cx="1357892" cy="865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Tiktok Logo Brand - Free image on Pixabay - Pixabay">
            <a:extLst>
              <a:ext uri="{FF2B5EF4-FFF2-40B4-BE49-F238E27FC236}">
                <a16:creationId xmlns:a16="http://schemas.microsoft.com/office/drawing/2014/main" id="{52CEEB8B-C9C7-C4BF-4AF5-0B4399250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68" y="5477052"/>
            <a:ext cx="1279405" cy="127940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BF91DE1-D03E-5489-32A3-0D1B9DB8A04C}"/>
              </a:ext>
            </a:extLst>
          </p:cNvPr>
          <p:cNvCxnSpPr>
            <a:cxnSpLocks/>
          </p:cNvCxnSpPr>
          <p:nvPr/>
        </p:nvCxnSpPr>
        <p:spPr>
          <a:xfrm flipV="1">
            <a:off x="1246922" y="6116754"/>
            <a:ext cx="807656" cy="1989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ulu is Giving Their App Icon a New Look | Cord Cutters News">
            <a:extLst>
              <a:ext uri="{FF2B5EF4-FFF2-40B4-BE49-F238E27FC236}">
                <a16:creationId xmlns:a16="http://schemas.microsoft.com/office/drawing/2014/main" id="{35E4E2BE-2DBB-F1F4-A8A3-5EC64189FA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5667" y="1509702"/>
            <a:ext cx="2403968" cy="886015"/>
          </a:xfrm>
          <a:prstGeom prst="round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511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cxnSp>
        <p:nvCxnSpPr>
          <p:cNvPr id="5" name="Straight Arrow Connector 4">
            <a:extLst>
              <a:ext uri="{FF2B5EF4-FFF2-40B4-BE49-F238E27FC236}">
                <a16:creationId xmlns:a16="http://schemas.microsoft.com/office/drawing/2014/main" id="{B7D06428-FDB2-1885-E9D6-457FE3756832}"/>
              </a:ext>
            </a:extLst>
          </p:cNvPr>
          <p:cNvCxnSpPr>
            <a:cxnSpLocks/>
          </p:cNvCxnSpPr>
          <p:nvPr/>
        </p:nvCxnSpPr>
        <p:spPr>
          <a:xfrm>
            <a:off x="1512711" y="1452736"/>
            <a:ext cx="541867" cy="17194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Netflix Loses $54 Billion in Market Cap After Shocking Subscriber Miss -  Variety">
            <a:extLst>
              <a:ext uri="{FF2B5EF4-FFF2-40B4-BE49-F238E27FC236}">
                <a16:creationId xmlns:a16="http://schemas.microsoft.com/office/drawing/2014/main" id="{E2138023-08C6-19C3-2E72-F4654F81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207" y="345232"/>
            <a:ext cx="2370790" cy="1327643"/>
          </a:xfrm>
          <a:prstGeom prst="round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DCEA8E6-9F7F-6D77-03A1-9A7FE8F778C7}"/>
              </a:ext>
            </a:extLst>
          </p:cNvPr>
          <p:cNvCxnSpPr>
            <a:cxnSpLocks/>
          </p:cNvCxnSpPr>
          <p:nvPr/>
        </p:nvCxnSpPr>
        <p:spPr>
          <a:xfrm flipH="1">
            <a:off x="3649071" y="1656871"/>
            <a:ext cx="1058581" cy="912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Twitter logo - Free social media icons">
            <a:extLst>
              <a:ext uri="{FF2B5EF4-FFF2-40B4-BE49-F238E27FC236}">
                <a16:creationId xmlns:a16="http://schemas.microsoft.com/office/drawing/2014/main" id="{FC1DA2E4-2806-2113-7335-85A85B71AB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25" t="8239" r="9279" b="9156"/>
          <a:stretch/>
        </p:blipFill>
        <p:spPr bwMode="auto">
          <a:xfrm>
            <a:off x="6144" y="2367609"/>
            <a:ext cx="1142097" cy="11060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BD42DF8-E6B5-0253-39D9-18C9AB18C745}"/>
              </a:ext>
            </a:extLst>
          </p:cNvPr>
          <p:cNvCxnSpPr>
            <a:cxnSpLocks/>
          </p:cNvCxnSpPr>
          <p:nvPr/>
        </p:nvCxnSpPr>
        <p:spPr>
          <a:xfrm>
            <a:off x="1148241" y="3429000"/>
            <a:ext cx="777627" cy="8833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4679BB-3316-62A3-D37F-B60C7E8C0995}"/>
              </a:ext>
            </a:extLst>
          </p:cNvPr>
          <p:cNvCxnSpPr>
            <a:cxnSpLocks/>
          </p:cNvCxnSpPr>
          <p:nvPr/>
        </p:nvCxnSpPr>
        <p:spPr>
          <a:xfrm flipV="1">
            <a:off x="1148241" y="2705126"/>
            <a:ext cx="1357892" cy="865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Tiktok Logo Brand - Free image on Pixabay - Pixabay">
            <a:extLst>
              <a:ext uri="{FF2B5EF4-FFF2-40B4-BE49-F238E27FC236}">
                <a16:creationId xmlns:a16="http://schemas.microsoft.com/office/drawing/2014/main" id="{52CEEB8B-C9C7-C4BF-4AF5-0B4399250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68" y="5477052"/>
            <a:ext cx="1279405" cy="127940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BF91DE1-D03E-5489-32A3-0D1B9DB8A04C}"/>
              </a:ext>
            </a:extLst>
          </p:cNvPr>
          <p:cNvCxnSpPr>
            <a:cxnSpLocks/>
          </p:cNvCxnSpPr>
          <p:nvPr/>
        </p:nvCxnSpPr>
        <p:spPr>
          <a:xfrm flipV="1">
            <a:off x="1246922" y="6116754"/>
            <a:ext cx="807656" cy="1989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ulu is Giving Their App Icon a New Look | Cord Cutters News">
            <a:extLst>
              <a:ext uri="{FF2B5EF4-FFF2-40B4-BE49-F238E27FC236}">
                <a16:creationId xmlns:a16="http://schemas.microsoft.com/office/drawing/2014/main" id="{35E4E2BE-2DBB-F1F4-A8A3-5EC64189FA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5667" y="1509702"/>
            <a:ext cx="2403968" cy="886015"/>
          </a:xfrm>
          <a:prstGeom prst="round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EA654646-2B89-C716-9108-F543A923A50E}"/>
              </a:ext>
            </a:extLst>
          </p:cNvPr>
          <p:cNvCxnSpPr>
            <a:cxnSpLocks/>
            <a:stCxn id="1036" idx="1"/>
          </p:cNvCxnSpPr>
          <p:nvPr/>
        </p:nvCxnSpPr>
        <p:spPr>
          <a:xfrm flipH="1">
            <a:off x="4095526" y="1952710"/>
            <a:ext cx="1060141" cy="3835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52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cxnSp>
        <p:nvCxnSpPr>
          <p:cNvPr id="5" name="Straight Arrow Connector 4">
            <a:extLst>
              <a:ext uri="{FF2B5EF4-FFF2-40B4-BE49-F238E27FC236}">
                <a16:creationId xmlns:a16="http://schemas.microsoft.com/office/drawing/2014/main" id="{B7D06428-FDB2-1885-E9D6-457FE3756832}"/>
              </a:ext>
            </a:extLst>
          </p:cNvPr>
          <p:cNvCxnSpPr>
            <a:cxnSpLocks/>
          </p:cNvCxnSpPr>
          <p:nvPr/>
        </p:nvCxnSpPr>
        <p:spPr>
          <a:xfrm>
            <a:off x="1512711" y="1452736"/>
            <a:ext cx="541867" cy="17194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Netflix Loses $54 Billion in Market Cap After Shocking Subscriber Miss -  Variety">
            <a:extLst>
              <a:ext uri="{FF2B5EF4-FFF2-40B4-BE49-F238E27FC236}">
                <a16:creationId xmlns:a16="http://schemas.microsoft.com/office/drawing/2014/main" id="{E2138023-08C6-19C3-2E72-F4654F81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207" y="345232"/>
            <a:ext cx="2370790" cy="1327643"/>
          </a:xfrm>
          <a:prstGeom prst="round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DCEA8E6-9F7F-6D77-03A1-9A7FE8F778C7}"/>
              </a:ext>
            </a:extLst>
          </p:cNvPr>
          <p:cNvCxnSpPr>
            <a:cxnSpLocks/>
          </p:cNvCxnSpPr>
          <p:nvPr/>
        </p:nvCxnSpPr>
        <p:spPr>
          <a:xfrm flipH="1">
            <a:off x="3649071" y="1656871"/>
            <a:ext cx="1058581" cy="912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Twitter logo - Free social media icons">
            <a:extLst>
              <a:ext uri="{FF2B5EF4-FFF2-40B4-BE49-F238E27FC236}">
                <a16:creationId xmlns:a16="http://schemas.microsoft.com/office/drawing/2014/main" id="{FC1DA2E4-2806-2113-7335-85A85B71AB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25" t="8239" r="9279" b="9156"/>
          <a:stretch/>
        </p:blipFill>
        <p:spPr bwMode="auto">
          <a:xfrm>
            <a:off x="6144" y="2367609"/>
            <a:ext cx="1142097" cy="11060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BD42DF8-E6B5-0253-39D9-18C9AB18C745}"/>
              </a:ext>
            </a:extLst>
          </p:cNvPr>
          <p:cNvCxnSpPr>
            <a:cxnSpLocks/>
          </p:cNvCxnSpPr>
          <p:nvPr/>
        </p:nvCxnSpPr>
        <p:spPr>
          <a:xfrm>
            <a:off x="1148241" y="3429000"/>
            <a:ext cx="777627" cy="8833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4679BB-3316-62A3-D37F-B60C7E8C0995}"/>
              </a:ext>
            </a:extLst>
          </p:cNvPr>
          <p:cNvCxnSpPr>
            <a:cxnSpLocks/>
          </p:cNvCxnSpPr>
          <p:nvPr/>
        </p:nvCxnSpPr>
        <p:spPr>
          <a:xfrm flipV="1">
            <a:off x="1148241" y="2705126"/>
            <a:ext cx="1357892" cy="865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Why Meta's share price collapse is good news for the future of social media">
            <a:extLst>
              <a:ext uri="{FF2B5EF4-FFF2-40B4-BE49-F238E27FC236}">
                <a16:creationId xmlns:a16="http://schemas.microsoft.com/office/drawing/2014/main" id="{35CEFFD8-3355-0B2B-C1FC-6BE1003494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0274" y="20448"/>
            <a:ext cx="2167343" cy="1429190"/>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4" name="Picture 10" descr="Tiktok Logo Brand - Free image on Pixabay - Pixabay">
            <a:extLst>
              <a:ext uri="{FF2B5EF4-FFF2-40B4-BE49-F238E27FC236}">
                <a16:creationId xmlns:a16="http://schemas.microsoft.com/office/drawing/2014/main" id="{52CEEB8B-C9C7-C4BF-4AF5-0B4399250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068" y="5477052"/>
            <a:ext cx="1279405" cy="127940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BF91DE1-D03E-5489-32A3-0D1B9DB8A04C}"/>
              </a:ext>
            </a:extLst>
          </p:cNvPr>
          <p:cNvCxnSpPr>
            <a:cxnSpLocks/>
          </p:cNvCxnSpPr>
          <p:nvPr/>
        </p:nvCxnSpPr>
        <p:spPr>
          <a:xfrm flipV="1">
            <a:off x="1246922" y="6116754"/>
            <a:ext cx="807656" cy="1989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ulu is Giving Their App Icon a New Look | Cord Cutters News">
            <a:extLst>
              <a:ext uri="{FF2B5EF4-FFF2-40B4-BE49-F238E27FC236}">
                <a16:creationId xmlns:a16="http://schemas.microsoft.com/office/drawing/2014/main" id="{35E4E2BE-2DBB-F1F4-A8A3-5EC64189FA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5667" y="1509702"/>
            <a:ext cx="2403968" cy="886015"/>
          </a:xfrm>
          <a:prstGeom prst="round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EA654646-2B89-C716-9108-F543A923A50E}"/>
              </a:ext>
            </a:extLst>
          </p:cNvPr>
          <p:cNvCxnSpPr>
            <a:cxnSpLocks/>
            <a:stCxn id="1036" idx="1"/>
          </p:cNvCxnSpPr>
          <p:nvPr/>
        </p:nvCxnSpPr>
        <p:spPr>
          <a:xfrm flipH="1">
            <a:off x="4095526" y="1952710"/>
            <a:ext cx="1060141" cy="3835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076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ud, circle, screenshot&#10;&#10;Description automatically generated">
            <a:extLst>
              <a:ext uri="{FF2B5EF4-FFF2-40B4-BE49-F238E27FC236}">
                <a16:creationId xmlns:a16="http://schemas.microsoft.com/office/drawing/2014/main" id="{A3EEAC60-FE32-F457-20D6-6F9891A3E103}"/>
              </a:ext>
            </a:extLst>
          </p:cNvPr>
          <p:cNvPicPr>
            <a:picLocks noChangeAspect="1"/>
          </p:cNvPicPr>
          <p:nvPr/>
        </p:nvPicPr>
        <p:blipFill>
          <a:blip r:embed="rId2"/>
          <a:stretch>
            <a:fillRect/>
          </a:stretch>
        </p:blipFill>
        <p:spPr>
          <a:xfrm>
            <a:off x="783771" y="1955808"/>
            <a:ext cx="7847763" cy="4902192"/>
          </a:xfrm>
          <a:prstGeom prst="roundRect">
            <a:avLst/>
          </a:prstGeom>
        </p:spPr>
      </p:pic>
      <p:cxnSp>
        <p:nvCxnSpPr>
          <p:cNvPr id="5" name="Straight Arrow Connector 4">
            <a:extLst>
              <a:ext uri="{FF2B5EF4-FFF2-40B4-BE49-F238E27FC236}">
                <a16:creationId xmlns:a16="http://schemas.microsoft.com/office/drawing/2014/main" id="{B7D06428-FDB2-1885-E9D6-457FE3756832}"/>
              </a:ext>
            </a:extLst>
          </p:cNvPr>
          <p:cNvCxnSpPr>
            <a:cxnSpLocks/>
          </p:cNvCxnSpPr>
          <p:nvPr/>
        </p:nvCxnSpPr>
        <p:spPr>
          <a:xfrm>
            <a:off x="1512711" y="1452736"/>
            <a:ext cx="541867" cy="17194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Microsoft 365 - University of Houston">
            <a:extLst>
              <a:ext uri="{FF2B5EF4-FFF2-40B4-BE49-F238E27FC236}">
                <a16:creationId xmlns:a16="http://schemas.microsoft.com/office/drawing/2014/main" id="{F338E802-9DC6-F3F7-96FA-E0418DF9A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3008" r="7842" b="7722"/>
          <a:stretch/>
        </p:blipFill>
        <p:spPr bwMode="auto">
          <a:xfrm>
            <a:off x="293634" y="113769"/>
            <a:ext cx="4165601" cy="13389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Netflix Loses $54 Billion in Market Cap After Shocking Subscriber Miss -  Variety">
            <a:extLst>
              <a:ext uri="{FF2B5EF4-FFF2-40B4-BE49-F238E27FC236}">
                <a16:creationId xmlns:a16="http://schemas.microsoft.com/office/drawing/2014/main" id="{E2138023-08C6-19C3-2E72-F4654F81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207" y="345232"/>
            <a:ext cx="2370790" cy="1327643"/>
          </a:xfrm>
          <a:prstGeom prst="round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DCEA8E6-9F7F-6D77-03A1-9A7FE8F778C7}"/>
              </a:ext>
            </a:extLst>
          </p:cNvPr>
          <p:cNvCxnSpPr>
            <a:cxnSpLocks/>
          </p:cNvCxnSpPr>
          <p:nvPr/>
        </p:nvCxnSpPr>
        <p:spPr>
          <a:xfrm flipH="1">
            <a:off x="3649071" y="1656871"/>
            <a:ext cx="1058581" cy="912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Twitter logo - Free social media icons">
            <a:extLst>
              <a:ext uri="{FF2B5EF4-FFF2-40B4-BE49-F238E27FC236}">
                <a16:creationId xmlns:a16="http://schemas.microsoft.com/office/drawing/2014/main" id="{FC1DA2E4-2806-2113-7335-85A85B71AB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25" t="8239" r="9279" b="9156"/>
          <a:stretch/>
        </p:blipFill>
        <p:spPr bwMode="auto">
          <a:xfrm>
            <a:off x="6144" y="2367609"/>
            <a:ext cx="1142097" cy="1106067"/>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BD42DF8-E6B5-0253-39D9-18C9AB18C745}"/>
              </a:ext>
            </a:extLst>
          </p:cNvPr>
          <p:cNvCxnSpPr>
            <a:cxnSpLocks/>
          </p:cNvCxnSpPr>
          <p:nvPr/>
        </p:nvCxnSpPr>
        <p:spPr>
          <a:xfrm>
            <a:off x="1148241" y="3429000"/>
            <a:ext cx="777627" cy="8833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4679BB-3316-62A3-D37F-B60C7E8C0995}"/>
              </a:ext>
            </a:extLst>
          </p:cNvPr>
          <p:cNvCxnSpPr>
            <a:cxnSpLocks/>
          </p:cNvCxnSpPr>
          <p:nvPr/>
        </p:nvCxnSpPr>
        <p:spPr>
          <a:xfrm flipV="1">
            <a:off x="1148241" y="2705126"/>
            <a:ext cx="1357892" cy="865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Why Meta's share price collapse is good news for the future of social media">
            <a:extLst>
              <a:ext uri="{FF2B5EF4-FFF2-40B4-BE49-F238E27FC236}">
                <a16:creationId xmlns:a16="http://schemas.microsoft.com/office/drawing/2014/main" id="{35CEFFD8-3355-0B2B-C1FC-6BE1003494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0274" y="20448"/>
            <a:ext cx="2167343" cy="1429190"/>
          </a:xfrm>
          <a:prstGeom prst="round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22" name="Elbow Connector 21">
            <a:extLst>
              <a:ext uri="{FF2B5EF4-FFF2-40B4-BE49-F238E27FC236}">
                <a16:creationId xmlns:a16="http://schemas.microsoft.com/office/drawing/2014/main" id="{C81217A0-72A5-2D1A-5742-3EDF0FE3DF38}"/>
              </a:ext>
            </a:extLst>
          </p:cNvPr>
          <p:cNvCxnSpPr>
            <a:cxnSpLocks/>
          </p:cNvCxnSpPr>
          <p:nvPr/>
        </p:nvCxnSpPr>
        <p:spPr>
          <a:xfrm rot="10800000" flipV="1">
            <a:off x="3859569" y="1538065"/>
            <a:ext cx="4144376" cy="927416"/>
          </a:xfrm>
          <a:prstGeom prst="bentConnector3">
            <a:avLst>
              <a:gd name="adj1" fmla="val 15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Tiktok Logo Brand - Free image on Pixabay - Pixabay">
            <a:extLst>
              <a:ext uri="{FF2B5EF4-FFF2-40B4-BE49-F238E27FC236}">
                <a16:creationId xmlns:a16="http://schemas.microsoft.com/office/drawing/2014/main" id="{52CEEB8B-C9C7-C4BF-4AF5-0B4399250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068" y="5477052"/>
            <a:ext cx="1279405" cy="127940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BF91DE1-D03E-5489-32A3-0D1B9DB8A04C}"/>
              </a:ext>
            </a:extLst>
          </p:cNvPr>
          <p:cNvCxnSpPr>
            <a:cxnSpLocks/>
          </p:cNvCxnSpPr>
          <p:nvPr/>
        </p:nvCxnSpPr>
        <p:spPr>
          <a:xfrm flipV="1">
            <a:off x="1246922" y="6116754"/>
            <a:ext cx="807656" cy="1989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ulu is Giving Their App Icon a New Look | Cord Cutters News">
            <a:extLst>
              <a:ext uri="{FF2B5EF4-FFF2-40B4-BE49-F238E27FC236}">
                <a16:creationId xmlns:a16="http://schemas.microsoft.com/office/drawing/2014/main" id="{35E4E2BE-2DBB-F1F4-A8A3-5EC64189FA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5667" y="1509702"/>
            <a:ext cx="2403968" cy="886015"/>
          </a:xfrm>
          <a:prstGeom prst="round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EA654646-2B89-C716-9108-F543A923A50E}"/>
              </a:ext>
            </a:extLst>
          </p:cNvPr>
          <p:cNvCxnSpPr>
            <a:cxnSpLocks/>
            <a:stCxn id="1036" idx="1"/>
          </p:cNvCxnSpPr>
          <p:nvPr/>
        </p:nvCxnSpPr>
        <p:spPr>
          <a:xfrm flipH="1">
            <a:off x="4095526" y="1952710"/>
            <a:ext cx="1060141" cy="3835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374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10;&#10;Description automatically generated with medium confidence">
            <a:extLst>
              <a:ext uri="{FF2B5EF4-FFF2-40B4-BE49-F238E27FC236}">
                <a16:creationId xmlns:a16="http://schemas.microsoft.com/office/drawing/2014/main" id="{A746AEE7-70E3-6091-4D5B-AFBEE7104981}"/>
              </a:ext>
            </a:extLst>
          </p:cNvPr>
          <p:cNvPicPr>
            <a:picLocks noChangeAspect="1"/>
          </p:cNvPicPr>
          <p:nvPr/>
        </p:nvPicPr>
        <p:blipFill rotWithShape="1">
          <a:blip r:embed="rId2"/>
          <a:srcRect t="14480"/>
          <a:stretch/>
        </p:blipFill>
        <p:spPr>
          <a:xfrm>
            <a:off x="146077" y="1531457"/>
            <a:ext cx="8997923" cy="3144255"/>
          </a:xfrm>
          <a:prstGeom prst="roundRect">
            <a:avLst/>
          </a:prstGeom>
          <a:effectLst>
            <a:outerShdw blurRad="50800" dist="38100" dir="2700000" algn="tl" rotWithShape="0">
              <a:prstClr val="black">
                <a:alpha val="40000"/>
              </a:prstClr>
            </a:outerShdw>
          </a:effectLst>
        </p:spPr>
      </p:pic>
      <p:pic>
        <p:nvPicPr>
          <p:cNvPr id="5" name="Picture 4" descr="A map of the united states&#10;&#10;Description automatically generated with low confidence">
            <a:extLst>
              <a:ext uri="{FF2B5EF4-FFF2-40B4-BE49-F238E27FC236}">
                <a16:creationId xmlns:a16="http://schemas.microsoft.com/office/drawing/2014/main" id="{E4D12695-A925-A96C-282B-96262D98AD1B}"/>
              </a:ext>
            </a:extLst>
          </p:cNvPr>
          <p:cNvPicPr>
            <a:picLocks noChangeAspect="1"/>
          </p:cNvPicPr>
          <p:nvPr/>
        </p:nvPicPr>
        <p:blipFill>
          <a:blip r:embed="rId3"/>
          <a:stretch>
            <a:fillRect/>
          </a:stretch>
        </p:blipFill>
        <p:spPr>
          <a:xfrm>
            <a:off x="2189705" y="3103584"/>
            <a:ext cx="5514622" cy="3446639"/>
          </a:xfrm>
          <a:prstGeom prst="roundRect">
            <a:avLst/>
          </a:prstGeom>
          <a:ln>
            <a:solidFill>
              <a:schemeClr val="bg1"/>
            </a:solidFill>
          </a:ln>
        </p:spPr>
      </p:pic>
      <p:cxnSp>
        <p:nvCxnSpPr>
          <p:cNvPr id="7" name="Straight Connector 6">
            <a:extLst>
              <a:ext uri="{FF2B5EF4-FFF2-40B4-BE49-F238E27FC236}">
                <a16:creationId xmlns:a16="http://schemas.microsoft.com/office/drawing/2014/main" id="{C47DC40F-2B8C-C30B-C1F5-6744F57787FF}"/>
              </a:ext>
            </a:extLst>
          </p:cNvPr>
          <p:cNvCxnSpPr>
            <a:cxnSpLocks/>
            <a:stCxn id="5" idx="1"/>
          </p:cNvCxnSpPr>
          <p:nvPr/>
        </p:nvCxnSpPr>
        <p:spPr>
          <a:xfrm flipH="1" flipV="1">
            <a:off x="1309511" y="2302933"/>
            <a:ext cx="880194" cy="252397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0249E5-31BB-DF20-4AE9-DE5CE044B7B4}"/>
              </a:ext>
            </a:extLst>
          </p:cNvPr>
          <p:cNvCxnSpPr>
            <a:cxnSpLocks/>
          </p:cNvCxnSpPr>
          <p:nvPr/>
        </p:nvCxnSpPr>
        <p:spPr>
          <a:xfrm flipH="1" flipV="1">
            <a:off x="2522728" y="2108549"/>
            <a:ext cx="2573867" cy="99503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5A42532-9D36-DB68-F7C0-3620D4579ED5}"/>
              </a:ext>
            </a:extLst>
          </p:cNvPr>
          <p:cNvSpPr txBox="1"/>
          <p:nvPr/>
        </p:nvSpPr>
        <p:spPr>
          <a:xfrm>
            <a:off x="3126683" y="6550223"/>
            <a:ext cx="4577644" cy="307777"/>
          </a:xfrm>
          <a:prstGeom prst="rect">
            <a:avLst/>
          </a:prstGeom>
          <a:noFill/>
        </p:spPr>
        <p:txBody>
          <a:bodyPr wrap="square">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https://</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datacenters.microsoft.com</a:t>
            </a:r>
            <a:r>
              <a:rPr lang="en-US" sz="1400" dirty="0">
                <a:latin typeface="Helvetica Neue" panose="02000503000000020004" pitchFamily="2" charset="0"/>
                <a:ea typeface="Helvetica Neue" panose="02000503000000020004" pitchFamily="2" charset="0"/>
                <a:cs typeface="Helvetica Neue" panose="02000503000000020004" pitchFamily="2" charset="0"/>
              </a:rPr>
              <a:t>/globe/</a:t>
            </a:r>
          </a:p>
        </p:txBody>
      </p:sp>
      <p:sp>
        <p:nvSpPr>
          <p:cNvPr id="2" name="TextBox 1">
            <a:extLst>
              <a:ext uri="{FF2B5EF4-FFF2-40B4-BE49-F238E27FC236}">
                <a16:creationId xmlns:a16="http://schemas.microsoft.com/office/drawing/2014/main" id="{07C0B16F-4884-9F6B-71DD-BC46710FCCDF}"/>
              </a:ext>
            </a:extLst>
          </p:cNvPr>
          <p:cNvSpPr txBox="1"/>
          <p:nvPr/>
        </p:nvSpPr>
        <p:spPr>
          <a:xfrm>
            <a:off x="444043" y="122156"/>
            <a:ext cx="8401990" cy="1200329"/>
          </a:xfrm>
          <a:prstGeom prst="rect">
            <a:avLst/>
          </a:prstGeom>
          <a:noFill/>
        </p:spPr>
        <p:txBody>
          <a:bodyPr wrap="square">
            <a:spAutoFit/>
          </a:bodyPr>
          <a:lstStyle/>
          <a:p>
            <a:pPr algn="ctr"/>
            <a:r>
              <a:rPr lang="en-US"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E</a:t>
            </a:r>
            <a:r>
              <a:rPr lang="en-US"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ach day we will be logging onto a custom virtual machine hosted “</a:t>
            </a:r>
            <a:r>
              <a:rPr lang="en-US" sz="2400" b="1" i="1"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in the cloud</a:t>
            </a:r>
            <a:r>
              <a:rPr lang="en-US"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sz="2400" dirty="0" err="1">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a.k.a</a:t>
            </a:r>
            <a:r>
              <a:rPr lang="en-US"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 at a large, globally connected, datacenter … which we access over the internet (the cloud).</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2CB9F56C-7683-5E75-2C33-52F131BFC1F2}"/>
              </a:ext>
            </a:extLst>
          </p:cNvPr>
          <p:cNvSpPr/>
          <p:nvPr/>
        </p:nvSpPr>
        <p:spPr>
          <a:xfrm>
            <a:off x="5998179" y="4233333"/>
            <a:ext cx="741663" cy="741663"/>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BA4E1BA-5C10-0F06-5878-B2D821DB4E14}"/>
              </a:ext>
            </a:extLst>
          </p:cNvPr>
          <p:cNvSpPr txBox="1"/>
          <p:nvPr/>
        </p:nvSpPr>
        <p:spPr>
          <a:xfrm>
            <a:off x="5247125" y="5058969"/>
            <a:ext cx="2434624" cy="369332"/>
          </a:xfrm>
          <a:prstGeom prst="rect">
            <a:avLst/>
          </a:prstGeom>
          <a:noFill/>
        </p:spPr>
        <p:txBody>
          <a:bodyPr wrap="square">
            <a:spAutoFit/>
          </a:bodyPr>
          <a:lstStyle/>
          <a:p>
            <a:r>
              <a:rPr lang="en-US" dirty="0">
                <a:solidFill>
                  <a:srgbClr val="FF0000"/>
                </a:solidFill>
                <a:latin typeface="Roboto" panose="020F0502020204030204" pitchFamily="34" charset="0"/>
              </a:rPr>
              <a:t>Azure East in </a:t>
            </a:r>
            <a:r>
              <a:rPr lang="en-US" b="0" i="0" dirty="0">
                <a:solidFill>
                  <a:srgbClr val="FF0000"/>
                </a:solidFill>
                <a:effectLst/>
                <a:latin typeface="Roboto" panose="020F0502020204030204" pitchFamily="34" charset="0"/>
              </a:rPr>
              <a:t>Virginia</a:t>
            </a:r>
            <a:endParaRPr lang="en-US" dirty="0">
              <a:solidFill>
                <a:srgbClr val="FF0000"/>
              </a:solidFill>
            </a:endParaRPr>
          </a:p>
        </p:txBody>
      </p:sp>
    </p:spTree>
    <p:extLst>
      <p:ext uri="{BB962C8B-B14F-4D97-AF65-F5344CB8AC3E}">
        <p14:creationId xmlns:p14="http://schemas.microsoft.com/office/powerpoint/2010/main" val="185236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E362FD4-B85F-AAB5-A8A1-1EB7597532ED}"/>
              </a:ext>
            </a:extLst>
          </p:cNvPr>
          <p:cNvSpPr txBox="1"/>
          <p:nvPr/>
        </p:nvSpPr>
        <p:spPr>
          <a:xfrm>
            <a:off x="369667" y="19049"/>
            <a:ext cx="8401878" cy="461665"/>
          </a:xfrm>
          <a:prstGeom prst="rect">
            <a:avLst/>
          </a:prstGeom>
          <a:noFill/>
        </p:spPr>
        <p:txBody>
          <a:bodyPr wrap="square">
            <a:spAutoFit/>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Who is Dr. Becki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Beadling</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5" name="TextBox 14">
            <a:extLst>
              <a:ext uri="{FF2B5EF4-FFF2-40B4-BE49-F238E27FC236}">
                <a16:creationId xmlns:a16="http://schemas.microsoft.com/office/drawing/2014/main" id="{2F87EA3A-9BDA-84ED-1722-C91E7CC2AE30}"/>
              </a:ext>
            </a:extLst>
          </p:cNvPr>
          <p:cNvSpPr txBox="1"/>
          <p:nvPr/>
        </p:nvSpPr>
        <p:spPr>
          <a:xfrm>
            <a:off x="1754217" y="2967335"/>
            <a:ext cx="2452255" cy="923330"/>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B.A. Biology</a:t>
            </a:r>
          </a:p>
          <a:p>
            <a:r>
              <a:rPr lang="en-US" dirty="0">
                <a:latin typeface="Helvetica Neue" panose="02000503000000020004" pitchFamily="2" charset="0"/>
                <a:ea typeface="Helvetica Neue" panose="02000503000000020004" pitchFamily="2" charset="0"/>
                <a:cs typeface="Helvetica Neue" panose="02000503000000020004" pitchFamily="2" charset="0"/>
              </a:rPr>
              <a:t>B.S. Chemistry</a:t>
            </a:r>
          </a:p>
          <a:p>
            <a:r>
              <a:rPr lang="en-US" dirty="0">
                <a:latin typeface="Helvetica Neue" panose="02000503000000020004" pitchFamily="2" charset="0"/>
                <a:ea typeface="Helvetica Neue" panose="02000503000000020004" pitchFamily="2" charset="0"/>
                <a:cs typeface="Helvetica Neue" panose="02000503000000020004" pitchFamily="2" charset="0"/>
              </a:rPr>
              <a:t>Minor Mathematics</a:t>
            </a:r>
          </a:p>
        </p:txBody>
      </p:sp>
      <p:pic>
        <p:nvPicPr>
          <p:cNvPr id="16" name="Graphic 15" descr="Beaker outline">
            <a:extLst>
              <a:ext uri="{FF2B5EF4-FFF2-40B4-BE49-F238E27FC236}">
                <a16:creationId xmlns:a16="http://schemas.microsoft.com/office/drawing/2014/main" id="{3F53A9E2-E954-B020-AAF6-E9769579A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3976" y="3890665"/>
            <a:ext cx="634833" cy="634833"/>
          </a:xfrm>
          <a:prstGeom prst="rect">
            <a:avLst/>
          </a:prstGeom>
        </p:spPr>
      </p:pic>
      <p:pic>
        <p:nvPicPr>
          <p:cNvPr id="17" name="Graphic 16" descr="Mathematics outline">
            <a:extLst>
              <a:ext uri="{FF2B5EF4-FFF2-40B4-BE49-F238E27FC236}">
                <a16:creationId xmlns:a16="http://schemas.microsoft.com/office/drawing/2014/main" id="{B6B87492-ABB8-7C71-7DD1-09D3A55E82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1772" y="4025365"/>
            <a:ext cx="538716" cy="538716"/>
          </a:xfrm>
          <a:prstGeom prst="rect">
            <a:avLst/>
          </a:prstGeom>
        </p:spPr>
      </p:pic>
      <p:pic>
        <p:nvPicPr>
          <p:cNvPr id="18" name="Graphic 17" descr="Microscope outline">
            <a:extLst>
              <a:ext uri="{FF2B5EF4-FFF2-40B4-BE49-F238E27FC236}">
                <a16:creationId xmlns:a16="http://schemas.microsoft.com/office/drawing/2014/main" id="{F19BCE1F-65BA-9FC8-6FDE-AC78A4B8F9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0344" y="3950781"/>
            <a:ext cx="612536" cy="612536"/>
          </a:xfrm>
          <a:prstGeom prst="rect">
            <a:avLst/>
          </a:prstGeom>
        </p:spPr>
      </p:pic>
      <p:pic>
        <p:nvPicPr>
          <p:cNvPr id="26" name="Picture 25">
            <a:extLst>
              <a:ext uri="{FF2B5EF4-FFF2-40B4-BE49-F238E27FC236}">
                <a16:creationId xmlns:a16="http://schemas.microsoft.com/office/drawing/2014/main" id="{58EAABCE-60A1-E547-832D-7143E2B8922B}"/>
              </a:ext>
            </a:extLst>
          </p:cNvPr>
          <p:cNvPicPr>
            <a:picLocks noChangeAspect="1"/>
          </p:cNvPicPr>
          <p:nvPr/>
        </p:nvPicPr>
        <p:blipFill>
          <a:blip r:embed="rId9"/>
          <a:stretch>
            <a:fillRect/>
          </a:stretch>
        </p:blipFill>
        <p:spPr>
          <a:xfrm>
            <a:off x="304083" y="4722357"/>
            <a:ext cx="1378809" cy="2116594"/>
          </a:xfrm>
          <a:prstGeom prst="rect">
            <a:avLst/>
          </a:prstGeom>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C29E33B0-366E-C29F-4CF3-11C3D6C08115}"/>
              </a:ext>
            </a:extLst>
          </p:cNvPr>
          <p:cNvSpPr txBox="1"/>
          <p:nvPr/>
        </p:nvSpPr>
        <p:spPr>
          <a:xfrm>
            <a:off x="4772967" y="3358890"/>
            <a:ext cx="4439596" cy="369332"/>
          </a:xfrm>
          <a:prstGeom prst="rect">
            <a:avLst/>
          </a:prstGeom>
          <a:noFill/>
        </p:spPr>
        <p:txBody>
          <a:bodyPr wrap="square">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Graduate School for Materials Science</a:t>
            </a:r>
          </a:p>
        </p:txBody>
      </p:sp>
      <p:sp>
        <p:nvSpPr>
          <p:cNvPr id="30" name="TextBox 29">
            <a:extLst>
              <a:ext uri="{FF2B5EF4-FFF2-40B4-BE49-F238E27FC236}">
                <a16:creationId xmlns:a16="http://schemas.microsoft.com/office/drawing/2014/main" id="{CDFA1646-0E42-D441-DB9D-1A0D827C60AE}"/>
              </a:ext>
            </a:extLst>
          </p:cNvPr>
          <p:cNvSpPr txBox="1"/>
          <p:nvPr/>
        </p:nvSpPr>
        <p:spPr>
          <a:xfrm>
            <a:off x="2330232" y="1720682"/>
            <a:ext cx="2057110" cy="646331"/>
          </a:xfrm>
          <a:prstGeom prst="rect">
            <a:avLst/>
          </a:prstGeom>
          <a:noFill/>
        </p:spPr>
        <p:txBody>
          <a:bodyPr wrap="squar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Highschool Biology teacher</a:t>
            </a:r>
          </a:p>
        </p:txBody>
      </p:sp>
      <p:sp>
        <p:nvSpPr>
          <p:cNvPr id="31" name="TextBox 30">
            <a:extLst>
              <a:ext uri="{FF2B5EF4-FFF2-40B4-BE49-F238E27FC236}">
                <a16:creationId xmlns:a16="http://schemas.microsoft.com/office/drawing/2014/main" id="{23077C08-8012-0759-E0ED-5F19B2A99BA0}"/>
              </a:ext>
            </a:extLst>
          </p:cNvPr>
          <p:cNvSpPr txBox="1"/>
          <p:nvPr/>
        </p:nvSpPr>
        <p:spPr>
          <a:xfrm>
            <a:off x="239225" y="1686171"/>
            <a:ext cx="2452255" cy="646331"/>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B.S. Biology Education</a:t>
            </a:r>
          </a:p>
        </p:txBody>
      </p:sp>
      <p:cxnSp>
        <p:nvCxnSpPr>
          <p:cNvPr id="34" name="Straight Arrow Connector 33">
            <a:extLst>
              <a:ext uri="{FF2B5EF4-FFF2-40B4-BE49-F238E27FC236}">
                <a16:creationId xmlns:a16="http://schemas.microsoft.com/office/drawing/2014/main" id="{C1EA15FA-61EF-592C-D019-9D775E160156}"/>
              </a:ext>
            </a:extLst>
          </p:cNvPr>
          <p:cNvCxnSpPr>
            <a:cxnSpLocks/>
          </p:cNvCxnSpPr>
          <p:nvPr/>
        </p:nvCxnSpPr>
        <p:spPr>
          <a:xfrm>
            <a:off x="1682892" y="2043847"/>
            <a:ext cx="687532" cy="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FA696FF-897D-045D-36D5-2C83FE91A468}"/>
              </a:ext>
            </a:extLst>
          </p:cNvPr>
          <p:cNvCxnSpPr/>
          <p:nvPr/>
        </p:nvCxnSpPr>
        <p:spPr>
          <a:xfrm rot="16200000" flipH="1">
            <a:off x="694290" y="2626457"/>
            <a:ext cx="1145136" cy="681756"/>
          </a:xfrm>
          <a:prstGeom prst="bentConnector3">
            <a:avLst>
              <a:gd name="adj1" fmla="val 100016"/>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06D668D-BD9A-CCF6-A516-70AD84351DD9}"/>
              </a:ext>
            </a:extLst>
          </p:cNvPr>
          <p:cNvCxnSpPr>
            <a:cxnSpLocks/>
          </p:cNvCxnSpPr>
          <p:nvPr/>
        </p:nvCxnSpPr>
        <p:spPr>
          <a:xfrm>
            <a:off x="3860114" y="3539903"/>
            <a:ext cx="912853" cy="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1932233-3532-1562-A90E-5D2E4D68F6FC}"/>
              </a:ext>
            </a:extLst>
          </p:cNvPr>
          <p:cNvSpPr txBox="1"/>
          <p:nvPr/>
        </p:nvSpPr>
        <p:spPr>
          <a:xfrm>
            <a:off x="1800922" y="5590294"/>
            <a:ext cx="3285320" cy="1200329"/>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How can I apply my knowledge and skill set to studying the </a:t>
            </a:r>
            <a:r>
              <a:rPr lang="en-US" b="1" dirty="0">
                <a:latin typeface="Helvetica Neue" panose="02000503000000020004" pitchFamily="2" charset="0"/>
                <a:ea typeface="Helvetica Neue" panose="02000503000000020004" pitchFamily="2" charset="0"/>
                <a:cs typeface="Helvetica Neue" panose="02000503000000020004" pitchFamily="2" charset="0"/>
              </a:rPr>
              <a:t>climate system an climate change</a:t>
            </a:r>
            <a:r>
              <a:rPr lang="en-US" dirty="0">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44" name="Elbow Connector 43">
            <a:extLst>
              <a:ext uri="{FF2B5EF4-FFF2-40B4-BE49-F238E27FC236}">
                <a16:creationId xmlns:a16="http://schemas.microsoft.com/office/drawing/2014/main" id="{B558203F-9C56-642C-7177-E49DC982CF50}"/>
              </a:ext>
            </a:extLst>
          </p:cNvPr>
          <p:cNvCxnSpPr>
            <a:cxnSpLocks/>
          </p:cNvCxnSpPr>
          <p:nvPr/>
        </p:nvCxnSpPr>
        <p:spPr>
          <a:xfrm rot="5400000">
            <a:off x="1858038" y="4745785"/>
            <a:ext cx="1051715" cy="714473"/>
          </a:xfrm>
          <a:prstGeom prst="bentConnector3">
            <a:avLst>
              <a:gd name="adj1" fmla="val 50000"/>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7086455-854F-A3D3-BEFE-2A598E25CC3D}"/>
              </a:ext>
            </a:extLst>
          </p:cNvPr>
          <p:cNvCxnSpPr>
            <a:cxnSpLocks/>
          </p:cNvCxnSpPr>
          <p:nvPr/>
        </p:nvCxnSpPr>
        <p:spPr>
          <a:xfrm>
            <a:off x="4914569" y="6093859"/>
            <a:ext cx="1043253" cy="0"/>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pic>
        <p:nvPicPr>
          <p:cNvPr id="50" name="Picture 4" descr="Applications for Fall 2022 Graduate School are now Open | Geosciences">
            <a:extLst>
              <a:ext uri="{FF2B5EF4-FFF2-40B4-BE49-F238E27FC236}">
                <a16:creationId xmlns:a16="http://schemas.microsoft.com/office/drawing/2014/main" id="{7BD56338-E8C6-1818-88F2-3AB63E75B8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9733" y="5628879"/>
            <a:ext cx="3031950" cy="105170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The University of Arizona - YouTube">
            <a:extLst>
              <a:ext uri="{FF2B5EF4-FFF2-40B4-BE49-F238E27FC236}">
                <a16:creationId xmlns:a16="http://schemas.microsoft.com/office/drawing/2014/main" id="{797F130E-03C3-6ACA-0617-654DAF8390A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963" t="10529" r="15018" b="17617"/>
          <a:stretch/>
        </p:blipFill>
        <p:spPr bwMode="auto">
          <a:xfrm>
            <a:off x="7070146" y="4786169"/>
            <a:ext cx="936700" cy="9751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ndiana University of Pennsylvania Athletics - Official Athletics Website">
            <a:extLst>
              <a:ext uri="{FF2B5EF4-FFF2-40B4-BE49-F238E27FC236}">
                <a16:creationId xmlns:a16="http://schemas.microsoft.com/office/drawing/2014/main" id="{B2B9A529-A14A-C8A5-6415-A0696729E1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637" y="145765"/>
            <a:ext cx="1431255" cy="1431255"/>
          </a:xfrm>
          <a:prstGeom prst="rect">
            <a:avLst/>
          </a:prstGeom>
          <a:noFill/>
          <a:extLst>
            <a:ext uri="{909E8E84-426E-40DD-AFC4-6F175D3DCCD1}">
              <a14:hiddenFill xmlns:a14="http://schemas.microsoft.com/office/drawing/2010/main">
                <a:solidFill>
                  <a:srgbClr val="FFFFFF"/>
                </a:solidFill>
              </a14:hiddenFill>
            </a:ext>
          </a:extLst>
        </p:spPr>
      </p:pic>
      <p:sp>
        <p:nvSpPr>
          <p:cNvPr id="3" name="&quot;No&quot; Symbol 2">
            <a:extLst>
              <a:ext uri="{FF2B5EF4-FFF2-40B4-BE49-F238E27FC236}">
                <a16:creationId xmlns:a16="http://schemas.microsoft.com/office/drawing/2014/main" id="{9EB47288-DE93-6366-2B80-C31CAB91E8F2}"/>
              </a:ext>
            </a:extLst>
          </p:cNvPr>
          <p:cNvSpPr/>
          <p:nvPr/>
        </p:nvSpPr>
        <p:spPr>
          <a:xfrm>
            <a:off x="1696823" y="1742308"/>
            <a:ext cx="624705" cy="624705"/>
          </a:xfrm>
          <a:prstGeom prst="noSmoking">
            <a:avLst>
              <a:gd name="adj" fmla="val 401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quot;No&quot; Symbol 3">
            <a:extLst>
              <a:ext uri="{FF2B5EF4-FFF2-40B4-BE49-F238E27FC236}">
                <a16:creationId xmlns:a16="http://schemas.microsoft.com/office/drawing/2014/main" id="{D6A03E51-EDCC-8DEA-7F70-41A6A25FAAEE}"/>
              </a:ext>
            </a:extLst>
          </p:cNvPr>
          <p:cNvSpPr/>
          <p:nvPr/>
        </p:nvSpPr>
        <p:spPr>
          <a:xfrm>
            <a:off x="3954407" y="3227550"/>
            <a:ext cx="624705" cy="624705"/>
          </a:xfrm>
          <a:prstGeom prst="noSmoking">
            <a:avLst>
              <a:gd name="adj" fmla="val 401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74344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 that shows the relationships between the different concepts in Azure Lab Services.">
            <a:extLst>
              <a:ext uri="{FF2B5EF4-FFF2-40B4-BE49-F238E27FC236}">
                <a16:creationId xmlns:a16="http://schemas.microsoft.com/office/drawing/2014/main" id="{3E6339A9-6DB5-6C5C-A695-13F2DF1AC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82" y="1298222"/>
            <a:ext cx="8967636" cy="5022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8C0186-13F4-C99F-7BC3-576E7DBCA6D1}"/>
              </a:ext>
            </a:extLst>
          </p:cNvPr>
          <p:cNvSpPr txBox="1"/>
          <p:nvPr/>
        </p:nvSpPr>
        <p:spPr>
          <a:xfrm>
            <a:off x="0" y="0"/>
            <a:ext cx="9144001" cy="1200329"/>
          </a:xfrm>
          <a:prstGeom prst="rect">
            <a:avLst/>
          </a:prstGeom>
          <a:noFill/>
        </p:spPr>
        <p:txBody>
          <a:bodyPr wrap="square">
            <a:spAutoFit/>
          </a:bodyPr>
          <a:lstStyle/>
          <a:p>
            <a:pPr algn="ctr"/>
            <a:r>
              <a:rPr lang="en-US"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Specifically, we are using Azure Lab Services to deploy this course. Each of you are assigned an individual Virtual Machine (</a:t>
            </a:r>
            <a:r>
              <a:rPr lang="en-US" sz="2400" b="1" i="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VM</a:t>
            </a:r>
            <a:r>
              <a:rPr lang="en-US"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hosted at Azure’s US East 2 location.</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4224A949-D18C-36B1-9E3A-78F8B5DE6743}"/>
              </a:ext>
            </a:extLst>
          </p:cNvPr>
          <p:cNvPicPr>
            <a:picLocks noChangeAspect="1"/>
          </p:cNvPicPr>
          <p:nvPr/>
        </p:nvPicPr>
        <p:blipFill rotWithShape="1">
          <a:blip r:embed="rId3"/>
          <a:srcRect l="68935" t="2042" r="3469" b="49749"/>
          <a:stretch/>
        </p:blipFill>
        <p:spPr>
          <a:xfrm>
            <a:off x="975147" y="5153890"/>
            <a:ext cx="527538" cy="52953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7075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ocument&#10;&#10;Description automatically generated">
            <a:extLst>
              <a:ext uri="{FF2B5EF4-FFF2-40B4-BE49-F238E27FC236}">
                <a16:creationId xmlns:a16="http://schemas.microsoft.com/office/drawing/2014/main" id="{87BC932B-05AC-8FC1-524E-A63BC22A85B8}"/>
              </a:ext>
            </a:extLst>
          </p:cNvPr>
          <p:cNvPicPr>
            <a:picLocks noChangeAspect="1"/>
          </p:cNvPicPr>
          <p:nvPr/>
        </p:nvPicPr>
        <p:blipFill rotWithShape="1">
          <a:blip r:embed="rId2"/>
          <a:srcRect t="-1" b="48569"/>
          <a:stretch/>
        </p:blipFill>
        <p:spPr>
          <a:xfrm>
            <a:off x="215861" y="3918365"/>
            <a:ext cx="8770095" cy="2523435"/>
          </a:xfrm>
          <a:prstGeom prst="rect">
            <a:avLst/>
          </a:prstGeom>
          <a:ln>
            <a:solidFill>
              <a:schemeClr val="tx1"/>
            </a:solidFill>
          </a:ln>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F4F944CC-72FC-EDDC-1860-7682644D2C57}"/>
              </a:ext>
            </a:extLst>
          </p:cNvPr>
          <p:cNvSpPr txBox="1"/>
          <p:nvPr/>
        </p:nvSpPr>
        <p:spPr>
          <a:xfrm>
            <a:off x="180622" y="142712"/>
            <a:ext cx="8748889" cy="800219"/>
          </a:xfrm>
          <a:prstGeom prst="rect">
            <a:avLst/>
          </a:prstGeom>
          <a:noFill/>
        </p:spPr>
        <p:txBody>
          <a:bodyPr wrap="square">
            <a:spAutoFit/>
          </a:bodyPr>
          <a:lstStyle/>
          <a:p>
            <a:r>
              <a:rPr lang="en-US" sz="23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This course will rely heavily on the use of </a:t>
            </a:r>
            <a:r>
              <a:rPr lang="en-US" sz="23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Python </a:t>
            </a:r>
            <a:r>
              <a:rPr lang="en-US" sz="23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within </a:t>
            </a:r>
            <a:r>
              <a:rPr lang="en-US" sz="2300" b="1" dirty="0" err="1">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Jupyter</a:t>
            </a:r>
            <a:r>
              <a:rPr lang="en-US" sz="23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Notebooks </a:t>
            </a:r>
            <a:r>
              <a:rPr lang="en-US" sz="23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for interactive computing and communicating results.</a:t>
            </a:r>
            <a:endParaRPr lang="en-US" sz="2300" dirty="0"/>
          </a:p>
        </p:txBody>
      </p:sp>
      <p:pic>
        <p:nvPicPr>
          <p:cNvPr id="1028" name="Picture 4">
            <a:extLst>
              <a:ext uri="{FF2B5EF4-FFF2-40B4-BE49-F238E27FC236}">
                <a16:creationId xmlns:a16="http://schemas.microsoft.com/office/drawing/2014/main" id="{1CE59B9E-81F8-877F-E7E1-8A5CE3FD23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6" r="18148"/>
          <a:stretch/>
        </p:blipFill>
        <p:spPr bwMode="auto">
          <a:xfrm>
            <a:off x="217781" y="1276476"/>
            <a:ext cx="5147734" cy="228434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8718E5-DA7D-AF58-DAAB-DD0536C3412B}"/>
              </a:ext>
            </a:extLst>
          </p:cNvPr>
          <p:cNvSpPr txBox="1"/>
          <p:nvPr/>
        </p:nvSpPr>
        <p:spPr>
          <a:xfrm>
            <a:off x="180622" y="6480889"/>
            <a:ext cx="6889045" cy="307777"/>
          </a:xfrm>
          <a:prstGeom prst="rect">
            <a:avLst/>
          </a:prstGeom>
          <a:noFill/>
        </p:spPr>
        <p:txBody>
          <a:bodyPr wrap="square">
            <a:spAutoFit/>
          </a:bodyPr>
          <a:lstStyle/>
          <a:p>
            <a:r>
              <a:rPr lang="en-US" sz="1400" i="1" dirty="0"/>
              <a:t>https://</a:t>
            </a:r>
            <a:r>
              <a:rPr lang="en-US" sz="1400" i="1" dirty="0" err="1"/>
              <a:t>jupyter-notebook.readthedocs.io</a:t>
            </a:r>
            <a:r>
              <a:rPr lang="en-US" sz="1400" i="1" dirty="0"/>
              <a:t>/</a:t>
            </a:r>
            <a:r>
              <a:rPr lang="en-US" sz="1400" i="1" dirty="0" err="1"/>
              <a:t>en</a:t>
            </a:r>
            <a:r>
              <a:rPr lang="en-US" sz="1400" i="1" dirty="0"/>
              <a:t>/stable/</a:t>
            </a:r>
            <a:r>
              <a:rPr lang="en-US" sz="1400" i="1" dirty="0" err="1"/>
              <a:t>notebook.html</a:t>
            </a:r>
            <a:endParaRPr lang="en-US" sz="1400" i="1" dirty="0"/>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07861D6-467F-09AC-C937-803FD703D767}"/>
                  </a:ext>
                </a:extLst>
              </p14:cNvPr>
              <p14:cNvContentPartPr/>
              <p14:nvPr/>
            </p14:nvContentPartPr>
            <p14:xfrm>
              <a:off x="4999818" y="5864676"/>
              <a:ext cx="3801240" cy="155160"/>
            </p14:xfrm>
          </p:contentPart>
        </mc:Choice>
        <mc:Fallback xmlns="">
          <p:pic>
            <p:nvPicPr>
              <p:cNvPr id="11" name="Ink 10">
                <a:extLst>
                  <a:ext uri="{FF2B5EF4-FFF2-40B4-BE49-F238E27FC236}">
                    <a16:creationId xmlns:a16="http://schemas.microsoft.com/office/drawing/2014/main" id="{507861D6-467F-09AC-C937-803FD703D767}"/>
                  </a:ext>
                </a:extLst>
              </p:cNvPr>
              <p:cNvPicPr/>
              <p:nvPr/>
            </p:nvPicPr>
            <p:blipFill>
              <a:blip r:embed="rId5"/>
              <a:stretch>
                <a:fillRect/>
              </a:stretch>
            </p:blipFill>
            <p:spPr>
              <a:xfrm>
                <a:off x="4928178" y="5720676"/>
                <a:ext cx="394488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09AA18DB-62A6-B2AA-9BF4-DB5F40A26FC9}"/>
                  </a:ext>
                </a:extLst>
              </p14:cNvPr>
              <p14:cNvContentPartPr/>
              <p14:nvPr/>
            </p14:nvContentPartPr>
            <p14:xfrm>
              <a:off x="389658" y="6205956"/>
              <a:ext cx="880200" cy="17640"/>
            </p14:xfrm>
          </p:contentPart>
        </mc:Choice>
        <mc:Fallback xmlns="">
          <p:pic>
            <p:nvPicPr>
              <p:cNvPr id="12" name="Ink 11">
                <a:extLst>
                  <a:ext uri="{FF2B5EF4-FFF2-40B4-BE49-F238E27FC236}">
                    <a16:creationId xmlns:a16="http://schemas.microsoft.com/office/drawing/2014/main" id="{09AA18DB-62A6-B2AA-9BF4-DB5F40A26FC9}"/>
                  </a:ext>
                </a:extLst>
              </p:cNvPr>
              <p:cNvPicPr/>
              <p:nvPr/>
            </p:nvPicPr>
            <p:blipFill>
              <a:blip r:embed="rId7"/>
              <a:stretch>
                <a:fillRect/>
              </a:stretch>
            </p:blipFill>
            <p:spPr>
              <a:xfrm>
                <a:off x="317658" y="6061956"/>
                <a:ext cx="10238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E23C2CDA-CBA6-7B02-6C25-57B55DAA9CD6}"/>
                  </a:ext>
                </a:extLst>
              </p14:cNvPr>
              <p14:cNvContentPartPr/>
              <p14:nvPr/>
            </p14:nvContentPartPr>
            <p14:xfrm>
              <a:off x="1470738" y="6203796"/>
              <a:ext cx="1045800" cy="13320"/>
            </p14:xfrm>
          </p:contentPart>
        </mc:Choice>
        <mc:Fallback xmlns="">
          <p:pic>
            <p:nvPicPr>
              <p:cNvPr id="13" name="Ink 12">
                <a:extLst>
                  <a:ext uri="{FF2B5EF4-FFF2-40B4-BE49-F238E27FC236}">
                    <a16:creationId xmlns:a16="http://schemas.microsoft.com/office/drawing/2014/main" id="{E23C2CDA-CBA6-7B02-6C25-57B55DAA9CD6}"/>
                  </a:ext>
                </a:extLst>
              </p:cNvPr>
              <p:cNvPicPr/>
              <p:nvPr/>
            </p:nvPicPr>
            <p:blipFill>
              <a:blip r:embed="rId9"/>
              <a:stretch>
                <a:fillRect/>
              </a:stretch>
            </p:blipFill>
            <p:spPr>
              <a:xfrm>
                <a:off x="1399098" y="6059796"/>
                <a:ext cx="11894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A153BD5B-2033-802B-1F31-5D25756A251D}"/>
                  </a:ext>
                </a:extLst>
              </p14:cNvPr>
              <p14:cNvContentPartPr/>
              <p14:nvPr/>
            </p14:nvContentPartPr>
            <p14:xfrm>
              <a:off x="3037818" y="6204156"/>
              <a:ext cx="1253880" cy="59040"/>
            </p14:xfrm>
          </p:contentPart>
        </mc:Choice>
        <mc:Fallback xmlns="">
          <p:pic>
            <p:nvPicPr>
              <p:cNvPr id="14" name="Ink 13">
                <a:extLst>
                  <a:ext uri="{FF2B5EF4-FFF2-40B4-BE49-F238E27FC236}">
                    <a16:creationId xmlns:a16="http://schemas.microsoft.com/office/drawing/2014/main" id="{A153BD5B-2033-802B-1F31-5D25756A251D}"/>
                  </a:ext>
                </a:extLst>
              </p:cNvPr>
              <p:cNvPicPr/>
              <p:nvPr/>
            </p:nvPicPr>
            <p:blipFill>
              <a:blip r:embed="rId11"/>
              <a:stretch>
                <a:fillRect/>
              </a:stretch>
            </p:blipFill>
            <p:spPr>
              <a:xfrm>
                <a:off x="2966178" y="6060516"/>
                <a:ext cx="13975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C338FECA-EF73-B2D3-7A62-8793DEB091A4}"/>
                  </a:ext>
                </a:extLst>
              </p14:cNvPr>
              <p14:cNvContentPartPr/>
              <p14:nvPr/>
            </p14:nvContentPartPr>
            <p14:xfrm>
              <a:off x="5310138" y="6212436"/>
              <a:ext cx="2294640" cy="45000"/>
            </p14:xfrm>
          </p:contentPart>
        </mc:Choice>
        <mc:Fallback xmlns="">
          <p:pic>
            <p:nvPicPr>
              <p:cNvPr id="15" name="Ink 14">
                <a:extLst>
                  <a:ext uri="{FF2B5EF4-FFF2-40B4-BE49-F238E27FC236}">
                    <a16:creationId xmlns:a16="http://schemas.microsoft.com/office/drawing/2014/main" id="{C338FECA-EF73-B2D3-7A62-8793DEB091A4}"/>
                  </a:ext>
                </a:extLst>
              </p:cNvPr>
              <p:cNvPicPr/>
              <p:nvPr/>
            </p:nvPicPr>
            <p:blipFill>
              <a:blip r:embed="rId13"/>
              <a:stretch>
                <a:fillRect/>
              </a:stretch>
            </p:blipFill>
            <p:spPr>
              <a:xfrm>
                <a:off x="5238498" y="6068436"/>
                <a:ext cx="2438280" cy="332640"/>
              </a:xfrm>
              <a:prstGeom prst="rect">
                <a:avLst/>
              </a:prstGeom>
            </p:spPr>
          </p:pic>
        </mc:Fallback>
      </mc:AlternateContent>
    </p:spTree>
    <p:extLst>
      <p:ext uri="{BB962C8B-B14F-4D97-AF65-F5344CB8AC3E}">
        <p14:creationId xmlns:p14="http://schemas.microsoft.com/office/powerpoint/2010/main" val="2087040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ocument&#10;&#10;Description automatically generated">
            <a:extLst>
              <a:ext uri="{FF2B5EF4-FFF2-40B4-BE49-F238E27FC236}">
                <a16:creationId xmlns:a16="http://schemas.microsoft.com/office/drawing/2014/main" id="{87BC932B-05AC-8FC1-524E-A63BC22A85B8}"/>
              </a:ext>
            </a:extLst>
          </p:cNvPr>
          <p:cNvPicPr>
            <a:picLocks noChangeAspect="1"/>
          </p:cNvPicPr>
          <p:nvPr/>
        </p:nvPicPr>
        <p:blipFill rotWithShape="1">
          <a:blip r:embed="rId2"/>
          <a:srcRect t="-1" b="48569"/>
          <a:stretch/>
        </p:blipFill>
        <p:spPr>
          <a:xfrm>
            <a:off x="215861" y="3918365"/>
            <a:ext cx="8770095" cy="2523435"/>
          </a:xfrm>
          <a:prstGeom prst="rect">
            <a:avLst/>
          </a:prstGeom>
          <a:ln>
            <a:solidFill>
              <a:schemeClr val="tx1"/>
            </a:solidFill>
          </a:ln>
          <a:effectLst>
            <a:outerShdw blurRad="50800" dist="38100" dir="2700000" algn="tl" rotWithShape="0">
              <a:prstClr val="black">
                <a:alpha val="40000"/>
              </a:prstClr>
            </a:outerShdw>
          </a:effectLst>
        </p:spPr>
      </p:pic>
      <p:sp>
        <p:nvSpPr>
          <p:cNvPr id="24" name="Rectangle 23">
            <a:extLst>
              <a:ext uri="{FF2B5EF4-FFF2-40B4-BE49-F238E27FC236}">
                <a16:creationId xmlns:a16="http://schemas.microsoft.com/office/drawing/2014/main" id="{81ADFDC4-C250-ED53-53FB-8B3434CA0CF1}"/>
              </a:ext>
            </a:extLst>
          </p:cNvPr>
          <p:cNvSpPr/>
          <p:nvPr/>
        </p:nvSpPr>
        <p:spPr>
          <a:xfrm>
            <a:off x="5540022" y="1000890"/>
            <a:ext cx="3016956" cy="40678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F944CC-72FC-EDDC-1860-7682644D2C57}"/>
              </a:ext>
            </a:extLst>
          </p:cNvPr>
          <p:cNvSpPr txBox="1"/>
          <p:nvPr/>
        </p:nvSpPr>
        <p:spPr>
          <a:xfrm>
            <a:off x="180622" y="142712"/>
            <a:ext cx="8748889" cy="800219"/>
          </a:xfrm>
          <a:prstGeom prst="rect">
            <a:avLst/>
          </a:prstGeom>
          <a:noFill/>
        </p:spPr>
        <p:txBody>
          <a:bodyPr wrap="square">
            <a:spAutoFit/>
          </a:bodyPr>
          <a:lstStyle/>
          <a:p>
            <a:r>
              <a:rPr lang="en-US" sz="23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This course will rely heavily on the use of </a:t>
            </a:r>
            <a:r>
              <a:rPr lang="en-US" sz="23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Python </a:t>
            </a:r>
            <a:r>
              <a:rPr lang="en-US" sz="23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within </a:t>
            </a:r>
            <a:r>
              <a:rPr lang="en-US" sz="2300" b="1" dirty="0" err="1">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Jupyter</a:t>
            </a:r>
            <a:r>
              <a:rPr lang="en-US" sz="23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Notebooks </a:t>
            </a:r>
            <a:r>
              <a:rPr lang="en-US" sz="23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for interactive computing and communicating results.</a:t>
            </a:r>
            <a:endParaRPr lang="en-US" sz="2300" dirty="0"/>
          </a:p>
        </p:txBody>
      </p:sp>
      <p:pic>
        <p:nvPicPr>
          <p:cNvPr id="1028" name="Picture 4">
            <a:extLst>
              <a:ext uri="{FF2B5EF4-FFF2-40B4-BE49-F238E27FC236}">
                <a16:creationId xmlns:a16="http://schemas.microsoft.com/office/drawing/2014/main" id="{1CE59B9E-81F8-877F-E7E1-8A5CE3FD23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6" r="18148"/>
          <a:stretch/>
        </p:blipFill>
        <p:spPr bwMode="auto">
          <a:xfrm>
            <a:off x="217781" y="1276476"/>
            <a:ext cx="5147734" cy="228434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2BB2B89A-5E36-B878-207F-D9257AB0386A}"/>
              </a:ext>
            </a:extLst>
          </p:cNvPr>
          <p:cNvGrpSpPr/>
          <p:nvPr/>
        </p:nvGrpSpPr>
        <p:grpSpPr>
          <a:xfrm>
            <a:off x="4645974" y="600564"/>
            <a:ext cx="4847385" cy="4847385"/>
            <a:chOff x="4645974" y="600564"/>
            <a:chExt cx="4847385" cy="4847385"/>
          </a:xfrm>
        </p:grpSpPr>
        <p:pic>
          <p:nvPicPr>
            <p:cNvPr id="20" name="Graphic 19" descr="Paper outline">
              <a:extLst>
                <a:ext uri="{FF2B5EF4-FFF2-40B4-BE49-F238E27FC236}">
                  <a16:creationId xmlns:a16="http://schemas.microsoft.com/office/drawing/2014/main" id="{E943FBA4-27AC-D67B-094B-97A66207A2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45974" y="600564"/>
              <a:ext cx="4847385" cy="4847385"/>
            </a:xfrm>
            <a:prstGeom prst="rect">
              <a:avLst/>
            </a:prstGeom>
          </p:spPr>
        </p:pic>
        <p:sp>
          <p:nvSpPr>
            <p:cNvPr id="8" name="TextBox 7">
              <a:extLst>
                <a:ext uri="{FF2B5EF4-FFF2-40B4-BE49-F238E27FC236}">
                  <a16:creationId xmlns:a16="http://schemas.microsoft.com/office/drawing/2014/main" id="{91C49F01-25D4-E37E-8A8D-8B287BB1BFBC}"/>
                </a:ext>
              </a:extLst>
            </p:cNvPr>
            <p:cNvSpPr txBox="1"/>
            <p:nvPr/>
          </p:nvSpPr>
          <p:spPr>
            <a:xfrm>
              <a:off x="5695348" y="2164039"/>
              <a:ext cx="27486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12529"/>
                  </a:solidFill>
                  <a:effectLst/>
                  <a:latin typeface="Helvetica Neue" panose="02000503000000020004" pitchFamily="2" charset="0"/>
                  <a:ea typeface="Helvetica Neue" panose="02000503000000020004" pitchFamily="2" charset="0"/>
                  <a:cs typeface="Helvetica Neue" panose="02000503000000020004" pitchFamily="2" charset="0"/>
                </a:rPr>
                <a:t>Develop code </a:t>
              </a:r>
            </a:p>
            <a:p>
              <a:pPr marL="285750" indent="-285750">
                <a:buFont typeface="Arial" panose="020B0604020202020204" pitchFamily="34" charset="0"/>
                <a:buChar char="•"/>
              </a:pPr>
              <a:r>
                <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R</a:t>
              </a:r>
              <a:r>
                <a:rPr lang="en-US" dirty="0">
                  <a:solidFill>
                    <a:srgbClr val="212529"/>
                  </a:solidFill>
                  <a:effectLst/>
                  <a:latin typeface="Helvetica Neue" panose="02000503000000020004" pitchFamily="2" charset="0"/>
                  <a:ea typeface="Helvetica Neue" panose="02000503000000020004" pitchFamily="2" charset="0"/>
                  <a:cs typeface="Helvetica Neue" panose="02000503000000020004" pitchFamily="2" charset="0"/>
                </a:rPr>
                <a:t>un code</a:t>
              </a:r>
              <a:endPar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Visualize output</a:t>
              </a:r>
              <a:endParaRPr lang="en-US" dirty="0">
                <a:solidFill>
                  <a:srgbClr val="212529"/>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dirty="0">
                  <a:solidFill>
                    <a:srgbClr val="212529"/>
                  </a:solidFill>
                  <a:effectLst/>
                  <a:latin typeface="Helvetica Neue" panose="02000503000000020004" pitchFamily="2" charset="0"/>
                  <a:ea typeface="Helvetica Neue" panose="02000503000000020004" pitchFamily="2" charset="0"/>
                  <a:cs typeface="Helvetica Neue" panose="02000503000000020004" pitchFamily="2" charset="0"/>
                </a:rPr>
                <a:t>add text explanations, formulas, images, weblinks, etc.</a:t>
              </a:r>
            </a:p>
          </p:txBody>
        </p:sp>
      </p:grpSp>
      <p:sp>
        <p:nvSpPr>
          <p:cNvPr id="10" name="TextBox 9">
            <a:extLst>
              <a:ext uri="{FF2B5EF4-FFF2-40B4-BE49-F238E27FC236}">
                <a16:creationId xmlns:a16="http://schemas.microsoft.com/office/drawing/2014/main" id="{E38718E5-DA7D-AF58-DAAB-DD0536C3412B}"/>
              </a:ext>
            </a:extLst>
          </p:cNvPr>
          <p:cNvSpPr txBox="1"/>
          <p:nvPr/>
        </p:nvSpPr>
        <p:spPr>
          <a:xfrm>
            <a:off x="180622" y="6480889"/>
            <a:ext cx="6889045" cy="307777"/>
          </a:xfrm>
          <a:prstGeom prst="rect">
            <a:avLst/>
          </a:prstGeom>
          <a:noFill/>
        </p:spPr>
        <p:txBody>
          <a:bodyPr wrap="square">
            <a:spAutoFit/>
          </a:bodyPr>
          <a:lstStyle/>
          <a:p>
            <a:r>
              <a:rPr lang="en-US" sz="1400" i="1" dirty="0"/>
              <a:t>https://</a:t>
            </a:r>
            <a:r>
              <a:rPr lang="en-US" sz="1400" i="1" dirty="0" err="1"/>
              <a:t>jupyter-notebook.readthedocs.io</a:t>
            </a:r>
            <a:r>
              <a:rPr lang="en-US" sz="1400" i="1" dirty="0"/>
              <a:t>/</a:t>
            </a:r>
            <a:r>
              <a:rPr lang="en-US" sz="1400" i="1" dirty="0" err="1"/>
              <a:t>en</a:t>
            </a:r>
            <a:r>
              <a:rPr lang="en-US" sz="1400" i="1" dirty="0"/>
              <a:t>/stable/</a:t>
            </a:r>
            <a:r>
              <a:rPr lang="en-US" sz="1400" i="1" dirty="0" err="1"/>
              <a:t>notebook.html</a:t>
            </a:r>
            <a:endParaRPr lang="en-US" sz="1400" i="1" dirty="0"/>
          </a:p>
        </p:txBody>
      </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507861D6-467F-09AC-C937-803FD703D767}"/>
                  </a:ext>
                </a:extLst>
              </p14:cNvPr>
              <p14:cNvContentPartPr/>
              <p14:nvPr/>
            </p14:nvContentPartPr>
            <p14:xfrm>
              <a:off x="4999818" y="5864676"/>
              <a:ext cx="3801240" cy="155160"/>
            </p14:xfrm>
          </p:contentPart>
        </mc:Choice>
        <mc:Fallback xmlns="">
          <p:pic>
            <p:nvPicPr>
              <p:cNvPr id="11" name="Ink 10">
                <a:extLst>
                  <a:ext uri="{FF2B5EF4-FFF2-40B4-BE49-F238E27FC236}">
                    <a16:creationId xmlns:a16="http://schemas.microsoft.com/office/drawing/2014/main" id="{507861D6-467F-09AC-C937-803FD703D767}"/>
                  </a:ext>
                </a:extLst>
              </p:cNvPr>
              <p:cNvPicPr/>
              <p:nvPr/>
            </p:nvPicPr>
            <p:blipFill>
              <a:blip r:embed="rId7"/>
              <a:stretch>
                <a:fillRect/>
              </a:stretch>
            </p:blipFill>
            <p:spPr>
              <a:xfrm>
                <a:off x="4928178" y="5720676"/>
                <a:ext cx="394488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9AA18DB-62A6-B2AA-9BF4-DB5F40A26FC9}"/>
                  </a:ext>
                </a:extLst>
              </p14:cNvPr>
              <p14:cNvContentPartPr/>
              <p14:nvPr/>
            </p14:nvContentPartPr>
            <p14:xfrm>
              <a:off x="389658" y="6205956"/>
              <a:ext cx="880200" cy="17640"/>
            </p14:xfrm>
          </p:contentPart>
        </mc:Choice>
        <mc:Fallback xmlns="">
          <p:pic>
            <p:nvPicPr>
              <p:cNvPr id="12" name="Ink 11">
                <a:extLst>
                  <a:ext uri="{FF2B5EF4-FFF2-40B4-BE49-F238E27FC236}">
                    <a16:creationId xmlns:a16="http://schemas.microsoft.com/office/drawing/2014/main" id="{09AA18DB-62A6-B2AA-9BF4-DB5F40A26FC9}"/>
                  </a:ext>
                </a:extLst>
              </p:cNvPr>
              <p:cNvPicPr/>
              <p:nvPr/>
            </p:nvPicPr>
            <p:blipFill>
              <a:blip r:embed="rId9"/>
              <a:stretch>
                <a:fillRect/>
              </a:stretch>
            </p:blipFill>
            <p:spPr>
              <a:xfrm>
                <a:off x="317658" y="6061956"/>
                <a:ext cx="10238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E23C2CDA-CBA6-7B02-6C25-57B55DAA9CD6}"/>
                  </a:ext>
                </a:extLst>
              </p14:cNvPr>
              <p14:cNvContentPartPr/>
              <p14:nvPr/>
            </p14:nvContentPartPr>
            <p14:xfrm>
              <a:off x="1470738" y="6203796"/>
              <a:ext cx="1045800" cy="13320"/>
            </p14:xfrm>
          </p:contentPart>
        </mc:Choice>
        <mc:Fallback xmlns="">
          <p:pic>
            <p:nvPicPr>
              <p:cNvPr id="13" name="Ink 12">
                <a:extLst>
                  <a:ext uri="{FF2B5EF4-FFF2-40B4-BE49-F238E27FC236}">
                    <a16:creationId xmlns:a16="http://schemas.microsoft.com/office/drawing/2014/main" id="{E23C2CDA-CBA6-7B02-6C25-57B55DAA9CD6}"/>
                  </a:ext>
                </a:extLst>
              </p:cNvPr>
              <p:cNvPicPr/>
              <p:nvPr/>
            </p:nvPicPr>
            <p:blipFill>
              <a:blip r:embed="rId11"/>
              <a:stretch>
                <a:fillRect/>
              </a:stretch>
            </p:blipFill>
            <p:spPr>
              <a:xfrm>
                <a:off x="1399098" y="6059796"/>
                <a:ext cx="11894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A153BD5B-2033-802B-1F31-5D25756A251D}"/>
                  </a:ext>
                </a:extLst>
              </p14:cNvPr>
              <p14:cNvContentPartPr/>
              <p14:nvPr/>
            </p14:nvContentPartPr>
            <p14:xfrm>
              <a:off x="3037818" y="6204156"/>
              <a:ext cx="1253880" cy="59040"/>
            </p14:xfrm>
          </p:contentPart>
        </mc:Choice>
        <mc:Fallback xmlns="">
          <p:pic>
            <p:nvPicPr>
              <p:cNvPr id="14" name="Ink 13">
                <a:extLst>
                  <a:ext uri="{FF2B5EF4-FFF2-40B4-BE49-F238E27FC236}">
                    <a16:creationId xmlns:a16="http://schemas.microsoft.com/office/drawing/2014/main" id="{A153BD5B-2033-802B-1F31-5D25756A251D}"/>
                  </a:ext>
                </a:extLst>
              </p:cNvPr>
              <p:cNvPicPr/>
              <p:nvPr/>
            </p:nvPicPr>
            <p:blipFill>
              <a:blip r:embed="rId13"/>
              <a:stretch>
                <a:fillRect/>
              </a:stretch>
            </p:blipFill>
            <p:spPr>
              <a:xfrm>
                <a:off x="2966178" y="6060516"/>
                <a:ext cx="13975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338FECA-EF73-B2D3-7A62-8793DEB091A4}"/>
                  </a:ext>
                </a:extLst>
              </p14:cNvPr>
              <p14:cNvContentPartPr/>
              <p14:nvPr/>
            </p14:nvContentPartPr>
            <p14:xfrm>
              <a:off x="5310138" y="6212436"/>
              <a:ext cx="2294640" cy="45000"/>
            </p14:xfrm>
          </p:contentPart>
        </mc:Choice>
        <mc:Fallback xmlns="">
          <p:pic>
            <p:nvPicPr>
              <p:cNvPr id="15" name="Ink 14">
                <a:extLst>
                  <a:ext uri="{FF2B5EF4-FFF2-40B4-BE49-F238E27FC236}">
                    <a16:creationId xmlns:a16="http://schemas.microsoft.com/office/drawing/2014/main" id="{C338FECA-EF73-B2D3-7A62-8793DEB091A4}"/>
                  </a:ext>
                </a:extLst>
              </p:cNvPr>
              <p:cNvPicPr/>
              <p:nvPr/>
            </p:nvPicPr>
            <p:blipFill>
              <a:blip r:embed="rId15"/>
              <a:stretch>
                <a:fillRect/>
              </a:stretch>
            </p:blipFill>
            <p:spPr>
              <a:xfrm>
                <a:off x="5238498" y="6068436"/>
                <a:ext cx="2438280" cy="332640"/>
              </a:xfrm>
              <a:prstGeom prst="rect">
                <a:avLst/>
              </a:prstGeom>
            </p:spPr>
          </p:pic>
        </mc:Fallback>
      </mc:AlternateContent>
    </p:spTree>
    <p:extLst>
      <p:ext uri="{BB962C8B-B14F-4D97-AF65-F5344CB8AC3E}">
        <p14:creationId xmlns:p14="http://schemas.microsoft.com/office/powerpoint/2010/main" val="18935240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0D4981-9D08-38C9-0F6E-30E9D89AC6F4}"/>
              </a:ext>
            </a:extLst>
          </p:cNvPr>
          <p:cNvSpPr txBox="1"/>
          <p:nvPr/>
        </p:nvSpPr>
        <p:spPr>
          <a:xfrm>
            <a:off x="2662311" y="5211"/>
            <a:ext cx="4185138" cy="492443"/>
          </a:xfrm>
          <a:prstGeom prst="rect">
            <a:avLst/>
          </a:prstGeom>
          <a:noFill/>
        </p:spPr>
        <p:txBody>
          <a:bodyPr wrap="square">
            <a:spAutoFit/>
          </a:bodyPr>
          <a:lstStyle/>
          <a:p>
            <a:pPr algn="ctr"/>
            <a:r>
              <a:rPr lang="en-US" sz="2600"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Okay, lets get set up.</a:t>
            </a:r>
            <a:endParaRPr lang="en-US" sz="2600" b="1" dirty="0"/>
          </a:p>
        </p:txBody>
      </p:sp>
      <p:sp>
        <p:nvSpPr>
          <p:cNvPr id="7" name="TextBox 6">
            <a:extLst>
              <a:ext uri="{FF2B5EF4-FFF2-40B4-BE49-F238E27FC236}">
                <a16:creationId xmlns:a16="http://schemas.microsoft.com/office/drawing/2014/main" id="{8D5AB5C9-8D28-ABF6-2A3E-2DEED996653C}"/>
              </a:ext>
            </a:extLst>
          </p:cNvPr>
          <p:cNvSpPr txBox="1"/>
          <p:nvPr/>
        </p:nvSpPr>
        <p:spPr>
          <a:xfrm>
            <a:off x="189914" y="497654"/>
            <a:ext cx="8764172" cy="6894195"/>
          </a:xfrm>
          <a:prstGeom prst="rect">
            <a:avLst/>
          </a:prstGeom>
          <a:noFill/>
        </p:spPr>
        <p:txBody>
          <a:bodyPr wrap="square" rtlCol="0">
            <a:spAutoFit/>
          </a:body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Following along with the instructions for logging into your Azure VM in our Course Guide: </a:t>
            </a:r>
            <a:r>
              <a:rPr lang="en-US" sz="2200" dirty="0">
                <a:latin typeface="Helvetica Neue" panose="02000503000000020004" pitchFamily="2" charset="0"/>
                <a:ea typeface="Helvetica Neue" panose="02000503000000020004" pitchFamily="2" charset="0"/>
                <a:cs typeface="Helvetica Neue" panose="02000503000000020004" pitchFamily="2" charset="0"/>
                <a:hlinkClick r:id="rId2"/>
              </a:rPr>
              <a:t>https://hackmd.io/3QEs24V3QbqUmfabs7ezvg?view#Cloud-Computing-with-Microsoft-Azure</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000" dirty="0">
                <a:latin typeface="Helvetica Neue" panose="02000503000000020004" pitchFamily="2" charset="0"/>
                <a:ea typeface="Helvetica Neue" panose="02000503000000020004" pitchFamily="2" charset="0"/>
                <a:cs typeface="Helvetica Neue" panose="02000503000000020004" pitchFamily="2" charset="0"/>
              </a:rPr>
              <a:t>Accept your registration for a VM via the invite that was sent to you from </a:t>
            </a:r>
            <a:r>
              <a:rPr lang="en-US" sz="2000" b="0" i="0" u="sng" dirty="0">
                <a:solidFill>
                  <a:srgbClr val="23527C"/>
                </a:solidFill>
                <a:effectLst/>
                <a:latin typeface="Helvetica Neue" panose="02000503000000020004" pitchFamily="2" charset="0"/>
                <a:ea typeface="Helvetica Neue" panose="02000503000000020004" pitchFamily="2" charset="0"/>
                <a:cs typeface="Helvetica Neue" panose="02000503000000020004" pitchFamily="2" charset="0"/>
                <a:hlinkClick r:id="rId3"/>
              </a:rPr>
              <a:t>azure-noreply@microsoft.com</a:t>
            </a:r>
            <a:r>
              <a:rPr lang="en-US" sz="2000" b="0" i="0" u="sng" dirty="0">
                <a:solidFill>
                  <a:srgbClr val="23527C"/>
                </a:solidFill>
                <a:effectLst/>
                <a:latin typeface="Helvetica Neue" panose="02000503000000020004" pitchFamily="2" charset="0"/>
                <a:ea typeface="Helvetica Neue" panose="02000503000000020004" pitchFamily="2" charset="0"/>
                <a:cs typeface="Helvetica Neue" panose="02000503000000020004" pitchFamily="2" charset="0"/>
              </a:rPr>
              <a:t>.</a:t>
            </a:r>
            <a:br>
              <a:rPr lang="en-US" sz="2000" b="0" i="0" u="sng" dirty="0">
                <a:solidFill>
                  <a:srgbClr val="23527C"/>
                </a:solidFill>
                <a:effectLst/>
                <a:latin typeface="Helvetica Neue" panose="02000503000000020004" pitchFamily="2" charset="0"/>
                <a:ea typeface="Helvetica Neue" panose="02000503000000020004" pitchFamily="2" charset="0"/>
                <a:cs typeface="Helvetica Neue" panose="02000503000000020004" pitchFamily="2" charset="0"/>
              </a:rPr>
            </a:br>
            <a:endParaRPr lang="en-US" sz="2000" b="0" i="0" u="sng" dirty="0">
              <a:solidFill>
                <a:srgbClr val="23527C"/>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000" dirty="0">
                <a:latin typeface="Helvetica Neue" panose="02000503000000020004" pitchFamily="2" charset="0"/>
                <a:ea typeface="Helvetica Neue" panose="02000503000000020004" pitchFamily="2" charset="0"/>
                <a:cs typeface="Helvetica Neue" panose="02000503000000020004" pitchFamily="2" charset="0"/>
              </a:rPr>
              <a:t>Navigate to your unique VM, click the toggle on the left side if your VM is not running, and click the computer widget to get the log in information.</a:t>
            </a:r>
          </a:p>
          <a:p>
            <a:pPr marL="457200" indent="-457200">
              <a:buAutoNum type="arabi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000" dirty="0">
                <a:latin typeface="Helvetica Neue" panose="02000503000000020004" pitchFamily="2" charset="0"/>
                <a:ea typeface="Helvetica Neue" panose="02000503000000020004" pitchFamily="2" charset="0"/>
                <a:cs typeface="Helvetica Neue" panose="02000503000000020004" pitchFamily="2" charset="0"/>
              </a:rPr>
              <a:t>Open up a terminal window on your computer:</a:t>
            </a:r>
          </a:p>
          <a:p>
            <a:pPr marL="914400" lvl="1" indent="-457200">
              <a:buFont typeface="Arial" panose="020B0604020202020204" pitchFamily="34" charset="0"/>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Windows: search for “command prompt” in your programs</a:t>
            </a:r>
          </a:p>
          <a:p>
            <a:pPr marL="914400" lvl="1" indent="-457200">
              <a:buFont typeface="Arial" panose="020B0604020202020204" pitchFamily="34" charset="0"/>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Mac: search for “terminal window”</a:t>
            </a:r>
          </a:p>
          <a:p>
            <a:pPr lvl="1"/>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2000" dirty="0">
                <a:latin typeface="Helvetica Neue" panose="02000503000000020004" pitchFamily="2" charset="0"/>
                <a:ea typeface="Helvetica Neue" panose="02000503000000020004" pitchFamily="2" charset="0"/>
                <a:cs typeface="Helvetica Neue" panose="02000503000000020004" pitchFamily="2" charset="0"/>
              </a:rPr>
              <a:t>Copy and paste the entire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ssh</a:t>
            </a:r>
            <a:r>
              <a:rPr lang="en-US" sz="2000" dirty="0">
                <a:latin typeface="Helvetica Neue" panose="02000503000000020004" pitchFamily="2" charset="0"/>
                <a:ea typeface="Helvetica Neue" panose="02000503000000020004" pitchFamily="2" charset="0"/>
                <a:cs typeface="Helvetica Neue" panose="02000503000000020004" pitchFamily="2" charset="0"/>
              </a:rPr>
              <a:t> command into your terminal window and click enter …</a:t>
            </a:r>
          </a:p>
          <a:p>
            <a:pPr marL="457200" indent="-457200">
              <a:buFont typeface="+mj-lt"/>
              <a:buAutoNum type="arabi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2000" dirty="0">
                <a:latin typeface="Helvetica Neue" panose="02000503000000020004" pitchFamily="2" charset="0"/>
                <a:ea typeface="Helvetica Neue" panose="02000503000000020004" pitchFamily="2" charset="0"/>
                <a:cs typeface="Helvetica Neue" panose="02000503000000020004" pitchFamily="2" charset="0"/>
              </a:rPr>
              <a:t>When prompted for a password enter Climate2023.</a:t>
            </a:r>
          </a:p>
          <a:p>
            <a:pPr marL="457200" indent="-457200">
              <a:buFont typeface="+mj-lt"/>
              <a:buAutoNum type="arabi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87231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0D4981-9D08-38C9-0F6E-30E9D89AC6F4}"/>
              </a:ext>
            </a:extLst>
          </p:cNvPr>
          <p:cNvSpPr txBox="1"/>
          <p:nvPr/>
        </p:nvSpPr>
        <p:spPr>
          <a:xfrm>
            <a:off x="2662311" y="5211"/>
            <a:ext cx="4185138" cy="492443"/>
          </a:xfrm>
          <a:prstGeom prst="rect">
            <a:avLst/>
          </a:prstGeom>
          <a:noFill/>
        </p:spPr>
        <p:txBody>
          <a:bodyPr wrap="square">
            <a:spAutoFit/>
          </a:bodyPr>
          <a:lstStyle/>
          <a:p>
            <a:pPr algn="ctr"/>
            <a:r>
              <a:rPr lang="en-US" sz="2600" b="1" dirty="0">
                <a:latin typeface="Helvetica Neue" panose="02000503000000020004" pitchFamily="2" charset="0"/>
                <a:ea typeface="Helvetica Neue" panose="02000503000000020004" pitchFamily="2" charset="0"/>
                <a:cs typeface="Helvetica Neue" panose="02000503000000020004" pitchFamily="2" charset="0"/>
              </a:rPr>
              <a:t>Okay, lets get set up.</a:t>
            </a:r>
            <a:endParaRPr lang="en-US" sz="2600" b="1" dirty="0"/>
          </a:p>
        </p:txBody>
      </p:sp>
      <p:sp>
        <p:nvSpPr>
          <p:cNvPr id="7" name="TextBox 6">
            <a:extLst>
              <a:ext uri="{FF2B5EF4-FFF2-40B4-BE49-F238E27FC236}">
                <a16:creationId xmlns:a16="http://schemas.microsoft.com/office/drawing/2014/main" id="{8D5AB5C9-8D28-ABF6-2A3E-2DEED996653C}"/>
              </a:ext>
            </a:extLst>
          </p:cNvPr>
          <p:cNvSpPr txBox="1"/>
          <p:nvPr/>
        </p:nvSpPr>
        <p:spPr>
          <a:xfrm>
            <a:off x="189914" y="736805"/>
            <a:ext cx="8764172" cy="2923877"/>
          </a:xfrm>
          <a:prstGeom prst="rect">
            <a:avLst/>
          </a:prstGeom>
          <a:noFill/>
        </p:spPr>
        <p:txBody>
          <a:bodyPr wrap="square" rtlCol="0">
            <a:spAutoFit/>
          </a:body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Log out of your VM by typing “logout” at the command line and repeat the steps we just went through to re-connect, including using the Azure VM link on our Canvas homepage to navigate to your VM.</a:t>
            </a: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Do this several times until you feel comfortable with the login process.</a:t>
            </a:r>
          </a:p>
          <a:p>
            <a:pPr algn="ct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Is anyone having any issues ????</a:t>
            </a:r>
          </a:p>
        </p:txBody>
      </p:sp>
    </p:spTree>
    <p:extLst>
      <p:ext uri="{BB962C8B-B14F-4D97-AF65-F5344CB8AC3E}">
        <p14:creationId xmlns:p14="http://schemas.microsoft.com/office/powerpoint/2010/main" val="33675602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0D4981-9D08-38C9-0F6E-30E9D89AC6F4}"/>
              </a:ext>
            </a:extLst>
          </p:cNvPr>
          <p:cNvSpPr txBox="1"/>
          <p:nvPr/>
        </p:nvSpPr>
        <p:spPr>
          <a:xfrm>
            <a:off x="2662311" y="5211"/>
            <a:ext cx="4185138" cy="492443"/>
          </a:xfrm>
          <a:prstGeom prst="rect">
            <a:avLst/>
          </a:prstGeom>
          <a:noFill/>
        </p:spPr>
        <p:txBody>
          <a:bodyPr wrap="square">
            <a:spAutoFit/>
          </a:bodyPr>
          <a:lstStyle/>
          <a:p>
            <a:pPr algn="ctr"/>
            <a:r>
              <a:rPr lang="en-US" sz="2600" b="1" dirty="0">
                <a:latin typeface="Helvetica Neue" panose="02000503000000020004" pitchFamily="2" charset="0"/>
                <a:ea typeface="Helvetica Neue" panose="02000503000000020004" pitchFamily="2" charset="0"/>
                <a:cs typeface="Helvetica Neue" panose="02000503000000020004" pitchFamily="2" charset="0"/>
              </a:rPr>
              <a:t>Okay, lets get set up.</a:t>
            </a:r>
            <a:endParaRPr lang="en-US" sz="2600" b="1" dirty="0"/>
          </a:p>
        </p:txBody>
      </p:sp>
      <p:sp>
        <p:nvSpPr>
          <p:cNvPr id="7" name="TextBox 6">
            <a:extLst>
              <a:ext uri="{FF2B5EF4-FFF2-40B4-BE49-F238E27FC236}">
                <a16:creationId xmlns:a16="http://schemas.microsoft.com/office/drawing/2014/main" id="{8D5AB5C9-8D28-ABF6-2A3E-2DEED996653C}"/>
              </a:ext>
            </a:extLst>
          </p:cNvPr>
          <p:cNvSpPr txBox="1"/>
          <p:nvPr/>
        </p:nvSpPr>
        <p:spPr>
          <a:xfrm>
            <a:off x="189914" y="736805"/>
            <a:ext cx="8764172" cy="2923877"/>
          </a:xfrm>
          <a:prstGeom prst="rect">
            <a:avLst/>
          </a:prstGeom>
          <a:noFill/>
        </p:spPr>
        <p:txBody>
          <a:bodyPr wrap="square" rtlCol="0">
            <a:spAutoFit/>
          </a:body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Log out of your VM by typing “logout” at the command line and repeat the steps we just went through to re-connect, including using the Azure VM link on our Canvas homepage to navigate to your VM.</a:t>
            </a: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Do this several times until you feel comfortable with the login process.</a:t>
            </a:r>
          </a:p>
          <a:p>
            <a:pPr algn="ct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Is anyone having any issues ????</a:t>
            </a:r>
          </a:p>
        </p:txBody>
      </p:sp>
      <p:sp>
        <p:nvSpPr>
          <p:cNvPr id="4" name="TextBox 3">
            <a:extLst>
              <a:ext uri="{FF2B5EF4-FFF2-40B4-BE49-F238E27FC236}">
                <a16:creationId xmlns:a16="http://schemas.microsoft.com/office/drawing/2014/main" id="{940C8C36-6750-4E06-4F3B-93120B65DED2}"/>
              </a:ext>
            </a:extLst>
          </p:cNvPr>
          <p:cNvSpPr txBox="1"/>
          <p:nvPr/>
        </p:nvSpPr>
        <p:spPr>
          <a:xfrm>
            <a:off x="189914" y="3899833"/>
            <a:ext cx="8764172" cy="2800767"/>
          </a:xfrm>
          <a:prstGeom prst="rect">
            <a:avLst/>
          </a:prstGeom>
          <a:noFill/>
        </p:spPr>
        <p:txBody>
          <a:bodyPr wrap="square">
            <a:spAutoFit/>
          </a:bodyPr>
          <a:lstStyle/>
          <a:p>
            <a:r>
              <a:rPr lang="en-US" sz="2200" b="1" dirty="0">
                <a:latin typeface="Helvetica Neue" panose="02000503000000020004" pitchFamily="2" charset="0"/>
                <a:ea typeface="Helvetica Neue" panose="02000503000000020004" pitchFamily="2" charset="0"/>
                <a:cs typeface="Helvetica Neue" panose="02000503000000020004" pitchFamily="2" charset="0"/>
              </a:rPr>
              <a:t>Quotas: </a:t>
            </a:r>
            <a:r>
              <a:rPr lang="en-US" sz="2200" dirty="0">
                <a:latin typeface="Helvetica Neue" panose="02000503000000020004" pitchFamily="2" charset="0"/>
                <a:ea typeface="Helvetica Neue" panose="02000503000000020004" pitchFamily="2" charset="0"/>
                <a:cs typeface="Helvetica Neue" panose="02000503000000020004" pitchFamily="2" charset="0"/>
              </a:rPr>
              <a:t>Each user will have a certain number of ”compute hours” that they can use to complete assignments outside of class. This will be adjusted throughout the semester depending on assignments / project needs. You need to be careful not to waste your compute hours, i.e., only use your VM for class work, exploring, &amp; reviewing content related to the course. To avoid accidently wasting compute time, you must log out of your VM when done using it. By default, if it is idle for 15 minutes it will automatically log you out.</a:t>
            </a:r>
          </a:p>
        </p:txBody>
      </p:sp>
    </p:spTree>
    <p:extLst>
      <p:ext uri="{BB962C8B-B14F-4D97-AF65-F5344CB8AC3E}">
        <p14:creationId xmlns:p14="http://schemas.microsoft.com/office/powerpoint/2010/main" val="33763935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A8E2A2-E783-74EF-5413-4087083958CB}"/>
              </a:ext>
            </a:extLst>
          </p:cNvPr>
          <p:cNvSpPr txBox="1"/>
          <p:nvPr/>
        </p:nvSpPr>
        <p:spPr>
          <a:xfrm>
            <a:off x="422031" y="159955"/>
            <a:ext cx="8299938" cy="492443"/>
          </a:xfrm>
          <a:prstGeom prst="rect">
            <a:avLst/>
          </a:prstGeom>
          <a:noFill/>
        </p:spPr>
        <p:txBody>
          <a:bodyPr wrap="square">
            <a:spAutoFit/>
          </a:bodyPr>
          <a:lstStyle/>
          <a:p>
            <a:pPr algn="ctr"/>
            <a:r>
              <a:rPr lang="en-US" sz="2600" b="1" dirty="0">
                <a:latin typeface="Helvetica Neue" panose="02000503000000020004" pitchFamily="2" charset="0"/>
                <a:ea typeface="Helvetica Neue" panose="02000503000000020004" pitchFamily="2" charset="0"/>
                <a:cs typeface="Helvetica Neue" panose="02000503000000020004" pitchFamily="2" charset="0"/>
              </a:rPr>
              <a:t>Okay, lets get set up: Testing </a:t>
            </a:r>
            <a:r>
              <a:rPr lang="en-US" sz="2600" b="1" dirty="0" err="1">
                <a:latin typeface="Helvetica Neue" panose="02000503000000020004" pitchFamily="2" charset="0"/>
                <a:ea typeface="Helvetica Neue" panose="02000503000000020004" pitchFamily="2" charset="0"/>
                <a:cs typeface="Helvetica Neue" panose="02000503000000020004" pitchFamily="2" charset="0"/>
              </a:rPr>
              <a:t>Jupyter</a:t>
            </a:r>
            <a:r>
              <a:rPr lang="en-US" sz="2600" b="1" dirty="0">
                <a:latin typeface="Helvetica Neue" panose="02000503000000020004" pitchFamily="2" charset="0"/>
                <a:ea typeface="Helvetica Neue" panose="02000503000000020004" pitchFamily="2" charset="0"/>
                <a:cs typeface="Helvetica Neue" panose="02000503000000020004" pitchFamily="2" charset="0"/>
              </a:rPr>
              <a:t> Lab launch</a:t>
            </a:r>
            <a:endParaRPr lang="en-US" sz="2600" b="1" dirty="0"/>
          </a:p>
        </p:txBody>
      </p:sp>
      <p:sp>
        <p:nvSpPr>
          <p:cNvPr id="8" name="TextBox 7">
            <a:extLst>
              <a:ext uri="{FF2B5EF4-FFF2-40B4-BE49-F238E27FC236}">
                <a16:creationId xmlns:a16="http://schemas.microsoft.com/office/drawing/2014/main" id="{683EF8A2-EBA2-8FC7-206C-F60AD99E66E6}"/>
              </a:ext>
            </a:extLst>
          </p:cNvPr>
          <p:cNvSpPr txBox="1"/>
          <p:nvPr/>
        </p:nvSpPr>
        <p:spPr>
          <a:xfrm>
            <a:off x="323557" y="776290"/>
            <a:ext cx="8721969" cy="4524315"/>
          </a:xfrm>
          <a:prstGeom prst="rect">
            <a:avLst/>
          </a:prstGeom>
          <a:noFill/>
        </p:spPr>
        <p:txBody>
          <a:bodyPr wrap="square">
            <a:spAutoFit/>
          </a:bodyPr>
          <a:lstStyle/>
          <a:p>
            <a:pPr marL="342900" indent="-342900">
              <a:buFont typeface="+mj-lt"/>
              <a:buAutoNum type="arabicPeriod"/>
            </a:pPr>
            <a:r>
              <a:rPr lang="en-US" sz="2000" dirty="0">
                <a:latin typeface="Helvetica Neue" panose="02000503000000020004" pitchFamily="2" charset="0"/>
                <a:ea typeface="Helvetica Neue" panose="02000503000000020004" pitchFamily="2" charset="0"/>
                <a:cs typeface="Helvetica Neue" panose="02000503000000020004" pitchFamily="2" charset="0"/>
              </a:rPr>
              <a:t>After logging in, type the following: </a:t>
            </a:r>
            <a:r>
              <a:rPr lang="en-US" sz="2200" b="1" dirty="0" err="1">
                <a:latin typeface="Source Sans Pro" panose="020F0502020204030204" pitchFamily="34" charset="0"/>
                <a:ea typeface="Source Sans Pro" panose="020F0502020204030204" pitchFamily="34" charset="0"/>
              </a:rPr>
              <a:t>conda</a:t>
            </a:r>
            <a:r>
              <a:rPr lang="en-US" sz="2200" b="1" dirty="0">
                <a:latin typeface="Source Sans Pro" panose="020F0502020204030204" pitchFamily="34" charset="0"/>
                <a:ea typeface="Source Sans Pro" panose="020F0502020204030204" pitchFamily="34" charset="0"/>
              </a:rPr>
              <a:t> activate ees3506_5506</a:t>
            </a:r>
          </a:p>
          <a:p>
            <a:pPr marL="342900" indent="-342900">
              <a:buFont typeface="+mj-lt"/>
              <a:buAutoNum type="arabicPeriod"/>
            </a:pPr>
            <a:endParaRPr lang="en-US" sz="2200" b="1" dirty="0">
              <a:latin typeface="Source Sans Pro" panose="020F0502020204030204" pitchFamily="34" charset="0"/>
              <a:ea typeface="Source Sans Pro" panose="020F0502020204030204" pitchFamily="34" charset="0"/>
            </a:endParaRPr>
          </a:p>
          <a:p>
            <a:pPr marL="342900" indent="-342900">
              <a:buFont typeface="+mj-lt"/>
              <a:buAutoNum type="arabicPeriod"/>
            </a:pPr>
            <a:r>
              <a:rPr lang="en-US" sz="2000" dirty="0">
                <a:latin typeface="Helvetica Neue" panose="02000503000000020004" pitchFamily="2" charset="0"/>
                <a:ea typeface="Helvetica Neue" panose="02000503000000020004" pitchFamily="2" charset="0"/>
                <a:cs typeface="Helvetica Neue" panose="02000503000000020004" pitchFamily="2" charset="0"/>
              </a:rPr>
              <a:t>Then type: </a:t>
            </a:r>
            <a:r>
              <a:rPr lang="en-US" sz="2400" b="1" dirty="0" err="1">
                <a:latin typeface="Source Sans Pro" panose="020B0503030403020204" pitchFamily="34" charset="0"/>
                <a:ea typeface="Source Sans Pro" panose="020B0503030403020204" pitchFamily="34" charset="0"/>
              </a:rPr>
              <a:t>gojupyter</a:t>
            </a:r>
            <a:r>
              <a:rPr lang="en-US" sz="2400" b="1" dirty="0">
                <a:latin typeface="Source Sans Pro" panose="020B0503030403020204" pitchFamily="34" charset="0"/>
                <a:ea typeface="Source Sans Pro" panose="020B0503030403020204" pitchFamily="34"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This will launch several lines, at the bottom of which are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urls</a:t>
            </a:r>
            <a:r>
              <a:rPr lang="en-US" sz="2000" dirty="0">
                <a:latin typeface="Helvetica Neue" panose="02000503000000020004" pitchFamily="2" charset="0"/>
                <a:ea typeface="Helvetica Neue" panose="02000503000000020004" pitchFamily="2" charset="0"/>
                <a:cs typeface="Helvetica Neue" panose="02000503000000020004" pitchFamily="2" charset="0"/>
              </a:rPr>
              <a:t>.</a:t>
            </a:r>
          </a:p>
          <a:p>
            <a:pPr marL="342900" indent="-342900">
              <a:buFont typeface="+mj-lt"/>
              <a:buAutoNum type="arabi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mj-lt"/>
              <a:buAutoNum type="arabicPeriod"/>
            </a:pPr>
            <a:r>
              <a:rPr lang="en-US" sz="2000" dirty="0">
                <a:latin typeface="Helvetica Neue" panose="02000503000000020004" pitchFamily="2" charset="0"/>
                <a:ea typeface="Helvetica Neue" panose="02000503000000020004" pitchFamily="2" charset="0"/>
                <a:cs typeface="Helvetica Neue" panose="02000503000000020004" pitchFamily="2" charset="0"/>
              </a:rPr>
              <a:t>Open up a NEW terminal window and copy and paste the following and enter your Climate2023 password when prompted: </a:t>
            </a:r>
            <a:r>
              <a:rPr lang="en-US" sz="2400" b="1" dirty="0" err="1">
                <a:latin typeface="Source Sans Pro" panose="020B0503030403020204" pitchFamily="34" charset="0"/>
                <a:ea typeface="Source Sans Pro" panose="020B0503030403020204" pitchFamily="34" charset="0"/>
              </a:rPr>
              <a:t>ssh</a:t>
            </a:r>
            <a:r>
              <a:rPr lang="en-US" sz="2400" b="1" dirty="0">
                <a:latin typeface="Source Sans Pro" panose="020B0503030403020204" pitchFamily="34" charset="0"/>
                <a:ea typeface="Source Sans Pro" panose="020B0503030403020204" pitchFamily="34" charset="0"/>
              </a:rPr>
              <a:t> -p PUT_YOUR_UNIQUE_PORT_NUMBER_HERE -L 8088:localhost:8088 </a:t>
            </a:r>
            <a:r>
              <a:rPr lang="en-US" sz="2400" b="1" dirty="0">
                <a:latin typeface="Source Sans Pro" panose="020B0503030403020204" pitchFamily="34" charset="0"/>
                <a:ea typeface="Source Sans Pro" panose="020B0503030403020204" pitchFamily="34" charset="0"/>
                <a:hlinkClick r:id="rId2"/>
              </a:rPr>
              <a:t>ees_student@lab-99a4437a-c549-4f0e-9bc1-d4962d2ddd90.eastus2.cloudapp.azure.com</a:t>
            </a:r>
            <a:r>
              <a:rPr lang="en-US" sz="2400" b="1" dirty="0">
                <a:latin typeface="Source Sans Pro" panose="020B0503030403020204" pitchFamily="34" charset="0"/>
                <a:ea typeface="Source Sans Pro" panose="020B0503030403020204" pitchFamily="34" charset="0"/>
              </a:rPr>
              <a:t>.</a:t>
            </a:r>
            <a:br>
              <a:rPr lang="en-US" sz="2400" b="1" dirty="0">
                <a:latin typeface="Source Sans Pro" panose="020B0503030403020204" pitchFamily="34" charset="0"/>
                <a:ea typeface="Source Sans Pro" panose="020B0503030403020204" pitchFamily="34" charset="0"/>
              </a:rPr>
            </a:br>
            <a:endParaRPr lang="en-US" sz="2400" b="1" dirty="0">
              <a:latin typeface="Source Sans Pro" panose="020B0503030403020204" pitchFamily="34" charset="0"/>
              <a:ea typeface="Source Sans Pro" panose="020B0503030403020204" pitchFamily="34" charset="0"/>
            </a:endParaRPr>
          </a:p>
          <a:p>
            <a:pPr marL="342900" indent="-342900">
              <a:buFont typeface="+mj-lt"/>
              <a:buAutoNum type="arabicPeriod"/>
            </a:pPr>
            <a:r>
              <a:rPr lang="en-US" sz="2000" dirty="0">
                <a:latin typeface="Helvetica Neue" panose="02000503000000020004" pitchFamily="2" charset="0"/>
                <a:ea typeface="Helvetica Neue" panose="02000503000000020004" pitchFamily="2" charset="0"/>
                <a:cs typeface="Helvetica Neue" panose="02000503000000020004" pitchFamily="2" charset="0"/>
              </a:rPr>
              <a:t>Now copy and paste one of the generated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urls</a:t>
            </a:r>
            <a:r>
              <a:rPr lang="en-US" sz="2000" dirty="0">
                <a:latin typeface="Helvetica Neue" panose="02000503000000020004" pitchFamily="2" charset="0"/>
                <a:ea typeface="Helvetica Neue" panose="02000503000000020004" pitchFamily="2" charset="0"/>
                <a:cs typeface="Helvetica Neue" panose="02000503000000020004" pitchFamily="2" charset="0"/>
              </a:rPr>
              <a:t> into your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webbrowser</a:t>
            </a:r>
            <a:r>
              <a:rPr lang="en-US" sz="2000" dirty="0">
                <a:latin typeface="Helvetica Neue" panose="02000503000000020004" pitchFamily="2" charset="0"/>
                <a:ea typeface="Helvetica Neue" panose="02000503000000020004" pitchFamily="2" charset="0"/>
                <a:cs typeface="Helvetica Neue" panose="02000503000000020004" pitchFamily="2" charset="0"/>
              </a:rPr>
              <a:t>, this should open up an instance of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Jupyter</a:t>
            </a:r>
            <a:r>
              <a:rPr lang="en-US" sz="2000" dirty="0">
                <a:latin typeface="Helvetica Neue" panose="02000503000000020004" pitchFamily="2" charset="0"/>
                <a:ea typeface="Helvetica Neue" panose="02000503000000020004" pitchFamily="2" charset="0"/>
                <a:cs typeface="Helvetica Neue" panose="02000503000000020004" pitchFamily="2" charset="0"/>
              </a:rPr>
              <a:t> Lab.</a:t>
            </a:r>
            <a:endParaRPr lang="en-US" sz="2400" dirty="0"/>
          </a:p>
        </p:txBody>
      </p:sp>
      <p:sp>
        <p:nvSpPr>
          <p:cNvPr id="11" name="TextBox 10">
            <a:extLst>
              <a:ext uri="{FF2B5EF4-FFF2-40B4-BE49-F238E27FC236}">
                <a16:creationId xmlns:a16="http://schemas.microsoft.com/office/drawing/2014/main" id="{ED0FCA65-A297-7115-86FB-108AA9D268B8}"/>
              </a:ext>
            </a:extLst>
          </p:cNvPr>
          <p:cNvSpPr txBox="1"/>
          <p:nvPr/>
        </p:nvSpPr>
        <p:spPr>
          <a:xfrm>
            <a:off x="738554" y="5719918"/>
            <a:ext cx="7666892" cy="492443"/>
          </a:xfrm>
          <a:prstGeom prst="rect">
            <a:avLst/>
          </a:prstGeom>
          <a:noFill/>
        </p:spPr>
        <p:txBody>
          <a:bodyPr wrap="square">
            <a:spAutoFit/>
          </a:bodyPr>
          <a:lstStyle/>
          <a:p>
            <a:pPr algn="ctr"/>
            <a:r>
              <a:rPr lang="en-US" sz="2600" b="1" dirty="0">
                <a:latin typeface="Helvetica Neue" panose="02000503000000020004" pitchFamily="2" charset="0"/>
                <a:ea typeface="Helvetica Neue" panose="02000503000000020004" pitchFamily="2" charset="0"/>
                <a:cs typeface="Helvetica Neue" panose="02000503000000020004" pitchFamily="2" charset="0"/>
              </a:rPr>
              <a:t>Is anyone having any issues ????</a:t>
            </a:r>
          </a:p>
        </p:txBody>
      </p:sp>
    </p:spTree>
    <p:extLst>
      <p:ext uri="{BB962C8B-B14F-4D97-AF65-F5344CB8AC3E}">
        <p14:creationId xmlns:p14="http://schemas.microsoft.com/office/powerpoint/2010/main" val="23690817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E344B4-084C-FDB4-2C8D-7526CFE04EE1}"/>
              </a:ext>
            </a:extLst>
          </p:cNvPr>
          <p:cNvSpPr txBox="1"/>
          <p:nvPr/>
        </p:nvSpPr>
        <p:spPr>
          <a:xfrm>
            <a:off x="557590" y="208780"/>
            <a:ext cx="8401878" cy="461665"/>
          </a:xfrm>
          <a:prstGeom prst="rect">
            <a:avLst/>
          </a:prstGeom>
          <a:noFill/>
        </p:spPr>
        <p:txBody>
          <a:bodyPr wrap="square">
            <a:spAutoFit/>
          </a:bodyPr>
          <a:lstStyle/>
          <a:p>
            <a:pPr algn="ctr"/>
            <a:r>
              <a:rPr lang="en-US" sz="2400" b="1" dirty="0">
                <a:latin typeface="Helvetica" pitchFamily="2" charset="0"/>
              </a:rPr>
              <a:t>How to succeed in this course</a:t>
            </a:r>
          </a:p>
        </p:txBody>
      </p:sp>
      <p:sp>
        <p:nvSpPr>
          <p:cNvPr id="7" name="TextBox 6">
            <a:extLst>
              <a:ext uri="{FF2B5EF4-FFF2-40B4-BE49-F238E27FC236}">
                <a16:creationId xmlns:a16="http://schemas.microsoft.com/office/drawing/2014/main" id="{5D93511C-E900-FEDE-1E8C-603C685717CF}"/>
              </a:ext>
            </a:extLst>
          </p:cNvPr>
          <p:cNvSpPr txBox="1"/>
          <p:nvPr/>
        </p:nvSpPr>
        <p:spPr>
          <a:xfrm>
            <a:off x="1162689" y="705951"/>
            <a:ext cx="7691271" cy="646331"/>
          </a:xfrm>
          <a:prstGeom prst="rect">
            <a:avLst/>
          </a:prstGeom>
          <a:noFill/>
          <a:ln w="38100">
            <a:solidFill>
              <a:srgbClr val="00B0F0"/>
            </a:solidFill>
          </a:ln>
        </p:spPr>
        <p:txBody>
          <a:bodyPr wrap="square">
            <a:spAutoFit/>
          </a:bodyPr>
          <a:lstStyle/>
          <a:p>
            <a:r>
              <a:rPr lang="en-US" dirty="0">
                <a:latin typeface="Helvetica" pitchFamily="2" charset="0"/>
              </a:rPr>
              <a:t>Attend lectures, take good notes, learn interactively through the guided </a:t>
            </a:r>
            <a:r>
              <a:rPr lang="en-US" dirty="0" err="1">
                <a:latin typeface="Helvetica" pitchFamily="2" charset="0"/>
              </a:rPr>
              <a:t>Jupyter</a:t>
            </a:r>
            <a:r>
              <a:rPr lang="en-US" dirty="0">
                <a:latin typeface="Helvetica" pitchFamily="2" charset="0"/>
              </a:rPr>
              <a:t> Notebooks!</a:t>
            </a:r>
          </a:p>
        </p:txBody>
      </p:sp>
      <p:sp>
        <p:nvSpPr>
          <p:cNvPr id="8" name="TextBox 7">
            <a:extLst>
              <a:ext uri="{FF2B5EF4-FFF2-40B4-BE49-F238E27FC236}">
                <a16:creationId xmlns:a16="http://schemas.microsoft.com/office/drawing/2014/main" id="{25078954-D611-C276-615D-9192C0C256D1}"/>
              </a:ext>
            </a:extLst>
          </p:cNvPr>
          <p:cNvSpPr txBox="1"/>
          <p:nvPr/>
        </p:nvSpPr>
        <p:spPr>
          <a:xfrm>
            <a:off x="1167802" y="1626659"/>
            <a:ext cx="7691271" cy="646331"/>
          </a:xfrm>
          <a:prstGeom prst="rect">
            <a:avLst/>
          </a:prstGeom>
          <a:noFill/>
          <a:ln w="38100">
            <a:solidFill>
              <a:srgbClr val="00B0F0"/>
            </a:solidFill>
          </a:ln>
        </p:spPr>
        <p:txBody>
          <a:bodyPr wrap="square">
            <a:spAutoFit/>
          </a:bodyPr>
          <a:lstStyle/>
          <a:p>
            <a:r>
              <a:rPr lang="en-US" dirty="0">
                <a:latin typeface="Helvetica" pitchFamily="2" charset="0"/>
              </a:rPr>
              <a:t>Read assigned material on time, write down any questions you have during the process!</a:t>
            </a:r>
          </a:p>
        </p:txBody>
      </p:sp>
      <p:sp>
        <p:nvSpPr>
          <p:cNvPr id="9" name="TextBox 8">
            <a:extLst>
              <a:ext uri="{FF2B5EF4-FFF2-40B4-BE49-F238E27FC236}">
                <a16:creationId xmlns:a16="http://schemas.microsoft.com/office/drawing/2014/main" id="{A2FA9FB7-1829-23B1-758C-4FBF339AFA9C}"/>
              </a:ext>
            </a:extLst>
          </p:cNvPr>
          <p:cNvSpPr txBox="1"/>
          <p:nvPr/>
        </p:nvSpPr>
        <p:spPr>
          <a:xfrm>
            <a:off x="1167804" y="2421218"/>
            <a:ext cx="7691271" cy="646331"/>
          </a:xfrm>
          <a:prstGeom prst="rect">
            <a:avLst/>
          </a:prstGeom>
          <a:noFill/>
          <a:ln w="38100">
            <a:solidFill>
              <a:srgbClr val="00B0F0"/>
            </a:solidFill>
          </a:ln>
        </p:spPr>
        <p:txBody>
          <a:bodyPr wrap="square">
            <a:spAutoFit/>
          </a:bodyPr>
          <a:lstStyle/>
          <a:p>
            <a:r>
              <a:rPr lang="en-US" b="1" dirty="0">
                <a:latin typeface="Helvetica" pitchFamily="2" charset="0"/>
              </a:rPr>
              <a:t>Turn in your assignments on time </a:t>
            </a:r>
            <a:r>
              <a:rPr lang="en-US" dirty="0">
                <a:latin typeface="Helvetica" pitchFamily="2" charset="0"/>
              </a:rPr>
              <a:t>- A zero is a very powerful way to hurt your grade!</a:t>
            </a:r>
          </a:p>
        </p:txBody>
      </p:sp>
      <p:sp>
        <p:nvSpPr>
          <p:cNvPr id="10" name="TextBox 9">
            <a:extLst>
              <a:ext uri="{FF2B5EF4-FFF2-40B4-BE49-F238E27FC236}">
                <a16:creationId xmlns:a16="http://schemas.microsoft.com/office/drawing/2014/main" id="{4F7CECB6-643B-B460-323F-2D81F6BD69FA}"/>
              </a:ext>
            </a:extLst>
          </p:cNvPr>
          <p:cNvSpPr txBox="1"/>
          <p:nvPr/>
        </p:nvSpPr>
        <p:spPr>
          <a:xfrm>
            <a:off x="1162690" y="3314052"/>
            <a:ext cx="7691271" cy="1200329"/>
          </a:xfrm>
          <a:prstGeom prst="rect">
            <a:avLst/>
          </a:prstGeom>
          <a:noFill/>
          <a:ln w="38100">
            <a:solidFill>
              <a:srgbClr val="00B0F0"/>
            </a:solidFill>
          </a:ln>
        </p:spPr>
        <p:txBody>
          <a:bodyPr wrap="square">
            <a:spAutoFit/>
          </a:bodyPr>
          <a:lstStyle/>
          <a:p>
            <a:r>
              <a:rPr lang="en-US" dirty="0">
                <a:latin typeface="Helvetica" pitchFamily="2" charset="0"/>
              </a:rPr>
              <a:t>Participate in all activities, discussions, and reviews. Participation comes in many forms and we all may feel comfortable participating in a different way – find what works for you. </a:t>
            </a:r>
            <a:r>
              <a:rPr lang="en-US" b="1" dirty="0">
                <a:latin typeface="Helvetica" pitchFamily="2" charset="0"/>
              </a:rPr>
              <a:t>The important part is that you are interacting with the material.</a:t>
            </a:r>
          </a:p>
        </p:txBody>
      </p:sp>
      <p:sp>
        <p:nvSpPr>
          <p:cNvPr id="11" name="TextBox 10">
            <a:extLst>
              <a:ext uri="{FF2B5EF4-FFF2-40B4-BE49-F238E27FC236}">
                <a16:creationId xmlns:a16="http://schemas.microsoft.com/office/drawing/2014/main" id="{6E8F8B32-36DC-526F-3BE2-9DE819FD026B}"/>
              </a:ext>
            </a:extLst>
          </p:cNvPr>
          <p:cNvSpPr txBox="1"/>
          <p:nvPr/>
        </p:nvSpPr>
        <p:spPr>
          <a:xfrm>
            <a:off x="1162689" y="4713576"/>
            <a:ext cx="7691271" cy="646331"/>
          </a:xfrm>
          <a:prstGeom prst="rect">
            <a:avLst/>
          </a:prstGeom>
          <a:noFill/>
          <a:ln w="38100">
            <a:solidFill>
              <a:srgbClr val="00B0F0"/>
            </a:solidFill>
          </a:ln>
        </p:spPr>
        <p:txBody>
          <a:bodyPr wrap="square">
            <a:spAutoFit/>
          </a:bodyPr>
          <a:lstStyle/>
          <a:p>
            <a:r>
              <a:rPr lang="en-US" dirty="0">
                <a:latin typeface="Helvetica" pitchFamily="2" charset="0"/>
              </a:rPr>
              <a:t>Schedule office hours with me to talk through any material or concepts you are struggling with. </a:t>
            </a:r>
            <a:r>
              <a:rPr lang="en-US" dirty="0">
                <a:highlight>
                  <a:srgbClr val="FFFF00"/>
                </a:highlight>
                <a:latin typeface="Helvetica" pitchFamily="2" charset="0"/>
              </a:rPr>
              <a:t>Let me know how</a:t>
            </a:r>
            <a:r>
              <a:rPr lang="en-US" u="sng" dirty="0">
                <a:highlight>
                  <a:srgbClr val="FFFF00"/>
                </a:highlight>
                <a:latin typeface="Helvetica" pitchFamily="2" charset="0"/>
              </a:rPr>
              <a:t> </a:t>
            </a:r>
            <a:r>
              <a:rPr lang="en-US" b="1" i="1" u="sng" dirty="0">
                <a:highlight>
                  <a:srgbClr val="FFFF00"/>
                </a:highlight>
                <a:latin typeface="Helvetica" pitchFamily="2" charset="0"/>
              </a:rPr>
              <a:t>I </a:t>
            </a:r>
            <a:r>
              <a:rPr lang="en-US" dirty="0">
                <a:highlight>
                  <a:srgbClr val="FFFF00"/>
                </a:highlight>
                <a:latin typeface="Helvetica" pitchFamily="2" charset="0"/>
              </a:rPr>
              <a:t>can help </a:t>
            </a:r>
            <a:r>
              <a:rPr lang="en-US" b="1" i="1" u="sng" dirty="0">
                <a:highlight>
                  <a:srgbClr val="FFFF00"/>
                </a:highlight>
                <a:latin typeface="Helvetica" pitchFamily="2" charset="0"/>
              </a:rPr>
              <a:t>you</a:t>
            </a:r>
            <a:r>
              <a:rPr lang="en-US" dirty="0">
                <a:highlight>
                  <a:srgbClr val="FFFF00"/>
                </a:highlight>
                <a:latin typeface="Helvetica" pitchFamily="2" charset="0"/>
              </a:rPr>
              <a:t>.</a:t>
            </a:r>
          </a:p>
        </p:txBody>
      </p:sp>
      <p:pic>
        <p:nvPicPr>
          <p:cNvPr id="12" name="Graphic 11" descr="Earth globe: Americas with solid fill">
            <a:extLst>
              <a:ext uri="{FF2B5EF4-FFF2-40B4-BE49-F238E27FC236}">
                <a16:creationId xmlns:a16="http://schemas.microsoft.com/office/drawing/2014/main" id="{4DE83710-79BC-20D4-D5C9-EDDAC0315F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13109"/>
            <a:ext cx="914400" cy="914400"/>
          </a:xfrm>
          <a:prstGeom prst="rect">
            <a:avLst/>
          </a:prstGeom>
        </p:spPr>
      </p:pic>
      <p:pic>
        <p:nvPicPr>
          <p:cNvPr id="13" name="Graphic 12" descr="Earth globe: Americas with solid fill">
            <a:extLst>
              <a:ext uri="{FF2B5EF4-FFF2-40B4-BE49-F238E27FC236}">
                <a16:creationId xmlns:a16="http://schemas.microsoft.com/office/drawing/2014/main" id="{9E2B665F-65A3-60BA-3888-3C1E5F4229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487638"/>
            <a:ext cx="914400" cy="914400"/>
          </a:xfrm>
          <a:prstGeom prst="rect">
            <a:avLst/>
          </a:prstGeom>
        </p:spPr>
      </p:pic>
      <p:pic>
        <p:nvPicPr>
          <p:cNvPr id="14" name="Graphic 13" descr="Earth globe: Americas with solid fill">
            <a:extLst>
              <a:ext uri="{FF2B5EF4-FFF2-40B4-BE49-F238E27FC236}">
                <a16:creationId xmlns:a16="http://schemas.microsoft.com/office/drawing/2014/main" id="{AEAB628F-F179-2022-C04D-893C91783D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371569"/>
            <a:ext cx="914400" cy="914400"/>
          </a:xfrm>
          <a:prstGeom prst="rect">
            <a:avLst/>
          </a:prstGeom>
        </p:spPr>
      </p:pic>
      <p:pic>
        <p:nvPicPr>
          <p:cNvPr id="15" name="Graphic 14" descr="Earth globe: Americas with solid fill">
            <a:extLst>
              <a:ext uri="{FF2B5EF4-FFF2-40B4-BE49-F238E27FC236}">
                <a16:creationId xmlns:a16="http://schemas.microsoft.com/office/drawing/2014/main" id="{E0E44BA4-A9FF-8726-9947-A23F883EC5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4" y="3457017"/>
            <a:ext cx="914400" cy="914400"/>
          </a:xfrm>
          <a:prstGeom prst="rect">
            <a:avLst/>
          </a:prstGeom>
        </p:spPr>
      </p:pic>
      <p:pic>
        <p:nvPicPr>
          <p:cNvPr id="16" name="Graphic 15" descr="Earth globe: Americas with solid fill">
            <a:extLst>
              <a:ext uri="{FF2B5EF4-FFF2-40B4-BE49-F238E27FC236}">
                <a16:creationId xmlns:a16="http://schemas.microsoft.com/office/drawing/2014/main" id="{8F70193B-BD84-C28C-B0AF-886AAD2D8A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4" y="4576755"/>
            <a:ext cx="914400" cy="914400"/>
          </a:xfrm>
          <a:prstGeom prst="rect">
            <a:avLst/>
          </a:prstGeom>
        </p:spPr>
      </p:pic>
      <p:sp>
        <p:nvSpPr>
          <p:cNvPr id="3" name="TextBox 2">
            <a:extLst>
              <a:ext uri="{FF2B5EF4-FFF2-40B4-BE49-F238E27FC236}">
                <a16:creationId xmlns:a16="http://schemas.microsoft.com/office/drawing/2014/main" id="{CE5E0B04-CF4E-1323-1B35-CE9BA34CFC7C}"/>
              </a:ext>
            </a:extLst>
          </p:cNvPr>
          <p:cNvSpPr txBox="1"/>
          <p:nvPr/>
        </p:nvSpPr>
        <p:spPr>
          <a:xfrm>
            <a:off x="1162688" y="5729715"/>
            <a:ext cx="7691271" cy="646331"/>
          </a:xfrm>
          <a:prstGeom prst="rect">
            <a:avLst/>
          </a:prstGeom>
          <a:noFill/>
          <a:ln w="38100">
            <a:solidFill>
              <a:srgbClr val="00B0F0"/>
            </a:solidFill>
          </a:ln>
        </p:spPr>
        <p:txBody>
          <a:bodyPr wrap="square">
            <a:spAutoFit/>
          </a:bodyPr>
          <a:lstStyle/>
          <a:p>
            <a:r>
              <a:rPr lang="en-US" dirty="0">
                <a:latin typeface="Helvetica" pitchFamily="2" charset="0"/>
              </a:rPr>
              <a:t>Use your quota hours to explore outside of class, a lot of learning happens through just messing around. Do not just do the bare minimum.</a:t>
            </a:r>
            <a:endParaRPr lang="en-US" dirty="0">
              <a:highlight>
                <a:srgbClr val="FFFF00"/>
              </a:highlight>
              <a:latin typeface="Helvetica" pitchFamily="2" charset="0"/>
            </a:endParaRPr>
          </a:p>
        </p:txBody>
      </p:sp>
      <p:pic>
        <p:nvPicPr>
          <p:cNvPr id="4" name="Graphic 3" descr="Earth globe: Americas with solid fill">
            <a:extLst>
              <a:ext uri="{FF2B5EF4-FFF2-40B4-BE49-F238E27FC236}">
                <a16:creationId xmlns:a16="http://schemas.microsoft.com/office/drawing/2014/main" id="{642715AC-E5B6-AFDF-FE04-ED130EA385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627913"/>
            <a:ext cx="914400" cy="914400"/>
          </a:xfrm>
          <a:prstGeom prst="rect">
            <a:avLst/>
          </a:prstGeom>
        </p:spPr>
      </p:pic>
    </p:spTree>
    <p:extLst>
      <p:ext uri="{BB962C8B-B14F-4D97-AF65-F5344CB8AC3E}">
        <p14:creationId xmlns:p14="http://schemas.microsoft.com/office/powerpoint/2010/main" val="4075724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E344B4-084C-FDB4-2C8D-7526CFE04EE1}"/>
              </a:ext>
            </a:extLst>
          </p:cNvPr>
          <p:cNvSpPr txBox="1"/>
          <p:nvPr/>
        </p:nvSpPr>
        <p:spPr>
          <a:xfrm>
            <a:off x="566222" y="15866"/>
            <a:ext cx="8401878" cy="461665"/>
          </a:xfrm>
          <a:prstGeom prst="rect">
            <a:avLst/>
          </a:prstGeom>
          <a:noFill/>
        </p:spPr>
        <p:txBody>
          <a:bodyPr wrap="square">
            <a:spAutoFit/>
          </a:bodyPr>
          <a:lstStyle/>
          <a:p>
            <a:pPr algn="ctr"/>
            <a:r>
              <a:rPr lang="en-US" sz="2400" b="1" dirty="0">
                <a:latin typeface="Helvetica" pitchFamily="2" charset="0"/>
              </a:rPr>
              <a:t>Most importantly …….</a:t>
            </a:r>
          </a:p>
        </p:txBody>
      </p:sp>
      <p:sp>
        <p:nvSpPr>
          <p:cNvPr id="8" name="TextBox 7">
            <a:extLst>
              <a:ext uri="{FF2B5EF4-FFF2-40B4-BE49-F238E27FC236}">
                <a16:creationId xmlns:a16="http://schemas.microsoft.com/office/drawing/2014/main" id="{25078954-D611-C276-615D-9192C0C256D1}"/>
              </a:ext>
            </a:extLst>
          </p:cNvPr>
          <p:cNvSpPr txBox="1"/>
          <p:nvPr/>
        </p:nvSpPr>
        <p:spPr>
          <a:xfrm>
            <a:off x="231658" y="627645"/>
            <a:ext cx="8736442" cy="3231654"/>
          </a:xfrm>
          <a:prstGeom prst="rect">
            <a:avLst/>
          </a:prstGeom>
          <a:noFill/>
          <a:ln w="38100">
            <a:solidFill>
              <a:srgbClr val="00B0F0"/>
            </a:solidFill>
          </a:ln>
        </p:spPr>
        <p:txBody>
          <a:bodyPr wrap="square">
            <a:spAutoFit/>
          </a:bodyPr>
          <a:lstStyle/>
          <a:p>
            <a:r>
              <a:rPr lang="en-US" sz="1700" dirty="0">
                <a:latin typeface="Helvetica" pitchFamily="2" charset="0"/>
              </a:rPr>
              <a:t>Take care of yourself! College is overwhelming and you will most likely experience anxiety in some form at some point. Anxiety manifests itself in many ways.</a:t>
            </a:r>
          </a:p>
          <a:p>
            <a:endParaRPr lang="en-US" sz="1700" dirty="0">
              <a:latin typeface="Helvetica" pitchFamily="2" charset="0"/>
            </a:endParaRPr>
          </a:p>
          <a:p>
            <a:r>
              <a:rPr lang="en-US" sz="1700" dirty="0">
                <a:latin typeface="Helvetica" pitchFamily="2" charset="0"/>
              </a:rPr>
              <a:t>I too have anxiety and stress and deadline lines and feel overwhelmed. Not too long ago, I was also a student. </a:t>
            </a:r>
            <a:r>
              <a:rPr lang="en-US" sz="1700" b="1" dirty="0">
                <a:latin typeface="Helvetica" pitchFamily="2" charset="0"/>
              </a:rPr>
              <a:t>It is okay not to know the right answer! </a:t>
            </a:r>
            <a:r>
              <a:rPr lang="en-US" sz="1700" dirty="0">
                <a:latin typeface="Helvetica" pitchFamily="2" charset="0"/>
              </a:rPr>
              <a:t>That is the purpose of science – to build an understanding of things you </a:t>
            </a:r>
            <a:r>
              <a:rPr lang="en-US" sz="1700" i="1" dirty="0">
                <a:latin typeface="Helvetica" pitchFamily="2" charset="0"/>
              </a:rPr>
              <a:t>do not </a:t>
            </a:r>
            <a:r>
              <a:rPr lang="en-US" sz="1700" dirty="0">
                <a:latin typeface="Helvetica" pitchFamily="2" charset="0"/>
              </a:rPr>
              <a:t>understand! Admit you don’t know and dig into the resources available to understand (including me!).</a:t>
            </a:r>
          </a:p>
          <a:p>
            <a:endParaRPr lang="en-US" sz="1700" dirty="0">
              <a:latin typeface="Helvetica" pitchFamily="2" charset="0"/>
            </a:endParaRPr>
          </a:p>
          <a:p>
            <a:r>
              <a:rPr lang="en-US" sz="1700" dirty="0">
                <a:latin typeface="Helvetica" pitchFamily="2" charset="0"/>
              </a:rPr>
              <a:t>My goal is for each of you to learn and to create an environment where you can do so. Please use the student feedback form or email me with any suggestions or concerns throughout the semester. </a:t>
            </a:r>
            <a:r>
              <a:rPr lang="en-US" sz="1700" b="1" dirty="0">
                <a:latin typeface="Helvetica" pitchFamily="2" charset="0"/>
              </a:rPr>
              <a:t>Reach out when a problem arises – not before missed assignments start racking up!</a:t>
            </a:r>
          </a:p>
        </p:txBody>
      </p:sp>
    </p:spTree>
    <p:extLst>
      <p:ext uri="{BB962C8B-B14F-4D97-AF65-F5344CB8AC3E}">
        <p14:creationId xmlns:p14="http://schemas.microsoft.com/office/powerpoint/2010/main" val="38195802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575F-C758-E147-3500-C06D3B100E01}"/>
              </a:ext>
            </a:extLst>
          </p:cNvPr>
          <p:cNvSpPr txBox="1"/>
          <p:nvPr/>
        </p:nvSpPr>
        <p:spPr>
          <a:xfrm>
            <a:off x="63661" y="243988"/>
            <a:ext cx="9016677" cy="553998"/>
          </a:xfrm>
          <a:prstGeom prst="rect">
            <a:avLst/>
          </a:prstGeom>
          <a:noFill/>
        </p:spPr>
        <p:txBody>
          <a:bodyPr wrap="square">
            <a:spAutoFit/>
          </a:bodyPr>
          <a:lstStyle/>
          <a:p>
            <a:pPr algn="ctr"/>
            <a:r>
              <a:rPr lang="en-US" sz="3000" b="1" dirty="0">
                <a:latin typeface="Helvetica" pitchFamily="2" charset="0"/>
              </a:rPr>
              <a:t>To do:</a:t>
            </a:r>
          </a:p>
        </p:txBody>
      </p:sp>
      <p:sp>
        <p:nvSpPr>
          <p:cNvPr id="4" name="TextBox 3">
            <a:extLst>
              <a:ext uri="{FF2B5EF4-FFF2-40B4-BE49-F238E27FC236}">
                <a16:creationId xmlns:a16="http://schemas.microsoft.com/office/drawing/2014/main" id="{BDAC0EA5-34A3-4F30-DFB2-CC89449108C0}"/>
              </a:ext>
            </a:extLst>
          </p:cNvPr>
          <p:cNvSpPr txBox="1"/>
          <p:nvPr/>
        </p:nvSpPr>
        <p:spPr>
          <a:xfrm>
            <a:off x="1519882" y="933715"/>
            <a:ext cx="7488194" cy="1015663"/>
          </a:xfrm>
          <a:prstGeom prst="rect">
            <a:avLst/>
          </a:prstGeom>
          <a:noFill/>
        </p:spPr>
        <p:txBody>
          <a:bodyPr wrap="square">
            <a:spAutoFit/>
          </a:bodyPr>
          <a:lstStyle/>
          <a:p>
            <a:r>
              <a:rPr lang="en-US" sz="2000" dirty="0">
                <a:latin typeface="Helvetica" pitchFamily="2" charset="0"/>
              </a:rPr>
              <a:t>Log on to the Canvas site if you have not done so already! Become familiar with where to find the syllabus, schedule, and course resources.</a:t>
            </a:r>
          </a:p>
        </p:txBody>
      </p:sp>
      <p:pic>
        <p:nvPicPr>
          <p:cNvPr id="6" name="Graphic 5" descr="Checkbox Checked with solid fill">
            <a:extLst>
              <a:ext uri="{FF2B5EF4-FFF2-40B4-BE49-F238E27FC236}">
                <a16:creationId xmlns:a16="http://schemas.microsoft.com/office/drawing/2014/main" id="{5036F42A-B966-0421-D67D-174C4BAE06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0130" y="760599"/>
            <a:ext cx="1099752" cy="1099752"/>
          </a:xfrm>
          <a:prstGeom prst="rect">
            <a:avLst/>
          </a:prstGeom>
        </p:spPr>
      </p:pic>
      <p:pic>
        <p:nvPicPr>
          <p:cNvPr id="8" name="Graphic 7" descr="Checkbox Checked with solid fill">
            <a:extLst>
              <a:ext uri="{FF2B5EF4-FFF2-40B4-BE49-F238E27FC236}">
                <a16:creationId xmlns:a16="http://schemas.microsoft.com/office/drawing/2014/main" id="{FE870159-D8FF-9582-BC21-B608DA847A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0130" y="1790165"/>
            <a:ext cx="1099752" cy="1099752"/>
          </a:xfrm>
          <a:prstGeom prst="rect">
            <a:avLst/>
          </a:prstGeom>
        </p:spPr>
      </p:pic>
      <p:sp>
        <p:nvSpPr>
          <p:cNvPr id="11" name="TextBox 10">
            <a:extLst>
              <a:ext uri="{FF2B5EF4-FFF2-40B4-BE49-F238E27FC236}">
                <a16:creationId xmlns:a16="http://schemas.microsoft.com/office/drawing/2014/main" id="{F1B0B34B-F231-748C-5685-552FE2D178A6}"/>
              </a:ext>
            </a:extLst>
          </p:cNvPr>
          <p:cNvSpPr txBox="1"/>
          <p:nvPr/>
        </p:nvSpPr>
        <p:spPr>
          <a:xfrm>
            <a:off x="1519882" y="2148063"/>
            <a:ext cx="7488194" cy="400110"/>
          </a:xfrm>
          <a:prstGeom prst="rect">
            <a:avLst/>
          </a:prstGeom>
          <a:noFill/>
        </p:spPr>
        <p:txBody>
          <a:bodyPr wrap="square">
            <a:spAutoFit/>
          </a:bodyPr>
          <a:lstStyle/>
          <a:p>
            <a:r>
              <a:rPr lang="en-US" sz="2000" dirty="0">
                <a:latin typeface="Helvetica" pitchFamily="2" charset="0"/>
              </a:rPr>
              <a:t>Complete Reading1 and Assignment 1. </a:t>
            </a:r>
          </a:p>
        </p:txBody>
      </p:sp>
      <p:pic>
        <p:nvPicPr>
          <p:cNvPr id="14" name="Picture 13" descr="A screenshot of a cell phone&#10;&#10;Description automatically generated">
            <a:extLst>
              <a:ext uri="{FF2B5EF4-FFF2-40B4-BE49-F238E27FC236}">
                <a16:creationId xmlns:a16="http://schemas.microsoft.com/office/drawing/2014/main" id="{F4A89658-0CEE-82CF-920C-330A1648719D}"/>
              </a:ext>
            </a:extLst>
          </p:cNvPr>
          <p:cNvPicPr>
            <a:picLocks noChangeAspect="1"/>
          </p:cNvPicPr>
          <p:nvPr/>
        </p:nvPicPr>
        <p:blipFill>
          <a:blip r:embed="rId4"/>
          <a:stretch>
            <a:fillRect/>
          </a:stretch>
        </p:blipFill>
        <p:spPr>
          <a:xfrm>
            <a:off x="685799" y="2883338"/>
            <a:ext cx="7772400" cy="1192626"/>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18631D16-5269-5B0A-81BF-CE4DECFEEA6C}"/>
              </a:ext>
            </a:extLst>
          </p:cNvPr>
          <p:cNvPicPr>
            <a:picLocks noChangeAspect="1"/>
          </p:cNvPicPr>
          <p:nvPr/>
        </p:nvPicPr>
        <p:blipFill>
          <a:blip r:embed="rId5"/>
          <a:stretch>
            <a:fillRect/>
          </a:stretch>
        </p:blipFill>
        <p:spPr>
          <a:xfrm>
            <a:off x="190271" y="4232026"/>
            <a:ext cx="4014260" cy="2569369"/>
          </a:xfrm>
          <a:prstGeom prst="rect">
            <a:avLst/>
          </a:prstGeom>
          <a:ln>
            <a:solidFill>
              <a:schemeClr val="tx1"/>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508E5261-7CB6-CF8D-22F5-B57130BD5350}"/>
              </a:ext>
            </a:extLst>
          </p:cNvPr>
          <p:cNvPicPr>
            <a:picLocks noChangeAspect="1"/>
          </p:cNvPicPr>
          <p:nvPr/>
        </p:nvPicPr>
        <p:blipFill>
          <a:blip r:embed="rId6"/>
          <a:stretch>
            <a:fillRect/>
          </a:stretch>
        </p:blipFill>
        <p:spPr>
          <a:xfrm>
            <a:off x="4264494" y="4217958"/>
            <a:ext cx="4193705" cy="259004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5832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E362FD4-B85F-AAB5-A8A1-1EB7597532ED}"/>
              </a:ext>
            </a:extLst>
          </p:cNvPr>
          <p:cNvSpPr txBox="1"/>
          <p:nvPr/>
        </p:nvSpPr>
        <p:spPr>
          <a:xfrm>
            <a:off x="369667" y="19049"/>
            <a:ext cx="8401878" cy="461665"/>
          </a:xfrm>
          <a:prstGeom prst="rect">
            <a:avLst/>
          </a:prstGeom>
          <a:noFill/>
        </p:spPr>
        <p:txBody>
          <a:bodyPr wrap="square">
            <a:spAutoFit/>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Who is Dr. Becki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Beadling</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5" name="TextBox 14">
            <a:extLst>
              <a:ext uri="{FF2B5EF4-FFF2-40B4-BE49-F238E27FC236}">
                <a16:creationId xmlns:a16="http://schemas.microsoft.com/office/drawing/2014/main" id="{2F87EA3A-9BDA-84ED-1722-C91E7CC2AE30}"/>
              </a:ext>
            </a:extLst>
          </p:cNvPr>
          <p:cNvSpPr txBox="1"/>
          <p:nvPr/>
        </p:nvSpPr>
        <p:spPr>
          <a:xfrm>
            <a:off x="1754217" y="2967335"/>
            <a:ext cx="2452255" cy="923330"/>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B.A. Biology</a:t>
            </a:r>
          </a:p>
          <a:p>
            <a:r>
              <a:rPr lang="en-US" dirty="0">
                <a:latin typeface="Helvetica Neue" panose="02000503000000020004" pitchFamily="2" charset="0"/>
                <a:ea typeface="Helvetica Neue" panose="02000503000000020004" pitchFamily="2" charset="0"/>
                <a:cs typeface="Helvetica Neue" panose="02000503000000020004" pitchFamily="2" charset="0"/>
              </a:rPr>
              <a:t>B.S. Chemistry</a:t>
            </a:r>
          </a:p>
          <a:p>
            <a:r>
              <a:rPr lang="en-US" dirty="0">
                <a:latin typeface="Helvetica Neue" panose="02000503000000020004" pitchFamily="2" charset="0"/>
                <a:ea typeface="Helvetica Neue" panose="02000503000000020004" pitchFamily="2" charset="0"/>
                <a:cs typeface="Helvetica Neue" panose="02000503000000020004" pitchFamily="2" charset="0"/>
              </a:rPr>
              <a:t>Minor Mathematics</a:t>
            </a:r>
          </a:p>
        </p:txBody>
      </p:sp>
      <p:pic>
        <p:nvPicPr>
          <p:cNvPr id="16" name="Graphic 15" descr="Beaker outline">
            <a:extLst>
              <a:ext uri="{FF2B5EF4-FFF2-40B4-BE49-F238E27FC236}">
                <a16:creationId xmlns:a16="http://schemas.microsoft.com/office/drawing/2014/main" id="{3F53A9E2-E954-B020-AAF6-E9769579A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3976" y="3890665"/>
            <a:ext cx="634833" cy="634833"/>
          </a:xfrm>
          <a:prstGeom prst="rect">
            <a:avLst/>
          </a:prstGeom>
        </p:spPr>
      </p:pic>
      <p:pic>
        <p:nvPicPr>
          <p:cNvPr id="17" name="Graphic 16" descr="Mathematics outline">
            <a:extLst>
              <a:ext uri="{FF2B5EF4-FFF2-40B4-BE49-F238E27FC236}">
                <a16:creationId xmlns:a16="http://schemas.microsoft.com/office/drawing/2014/main" id="{B6B87492-ABB8-7C71-7DD1-09D3A55E82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1772" y="4025365"/>
            <a:ext cx="538716" cy="538716"/>
          </a:xfrm>
          <a:prstGeom prst="rect">
            <a:avLst/>
          </a:prstGeom>
        </p:spPr>
      </p:pic>
      <p:pic>
        <p:nvPicPr>
          <p:cNvPr id="18" name="Graphic 17" descr="Microscope outline">
            <a:extLst>
              <a:ext uri="{FF2B5EF4-FFF2-40B4-BE49-F238E27FC236}">
                <a16:creationId xmlns:a16="http://schemas.microsoft.com/office/drawing/2014/main" id="{F19BCE1F-65BA-9FC8-6FDE-AC78A4B8F9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0344" y="3950781"/>
            <a:ext cx="612536" cy="612536"/>
          </a:xfrm>
          <a:prstGeom prst="rect">
            <a:avLst/>
          </a:prstGeom>
        </p:spPr>
      </p:pic>
      <p:pic>
        <p:nvPicPr>
          <p:cNvPr id="26" name="Picture 25">
            <a:extLst>
              <a:ext uri="{FF2B5EF4-FFF2-40B4-BE49-F238E27FC236}">
                <a16:creationId xmlns:a16="http://schemas.microsoft.com/office/drawing/2014/main" id="{58EAABCE-60A1-E547-832D-7143E2B8922B}"/>
              </a:ext>
            </a:extLst>
          </p:cNvPr>
          <p:cNvPicPr>
            <a:picLocks noChangeAspect="1"/>
          </p:cNvPicPr>
          <p:nvPr/>
        </p:nvPicPr>
        <p:blipFill>
          <a:blip r:embed="rId9"/>
          <a:stretch>
            <a:fillRect/>
          </a:stretch>
        </p:blipFill>
        <p:spPr>
          <a:xfrm>
            <a:off x="304083" y="4722357"/>
            <a:ext cx="1378809" cy="2116594"/>
          </a:xfrm>
          <a:prstGeom prst="rect">
            <a:avLst/>
          </a:prstGeom>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C29E33B0-366E-C29F-4CF3-11C3D6C08115}"/>
              </a:ext>
            </a:extLst>
          </p:cNvPr>
          <p:cNvSpPr txBox="1"/>
          <p:nvPr/>
        </p:nvSpPr>
        <p:spPr>
          <a:xfrm>
            <a:off x="4772967" y="3358890"/>
            <a:ext cx="4439596" cy="369332"/>
          </a:xfrm>
          <a:prstGeom prst="rect">
            <a:avLst/>
          </a:prstGeom>
          <a:noFill/>
        </p:spPr>
        <p:txBody>
          <a:bodyPr wrap="square">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Graduate School for Materials Science</a:t>
            </a:r>
          </a:p>
        </p:txBody>
      </p:sp>
      <p:sp>
        <p:nvSpPr>
          <p:cNvPr id="30" name="TextBox 29">
            <a:extLst>
              <a:ext uri="{FF2B5EF4-FFF2-40B4-BE49-F238E27FC236}">
                <a16:creationId xmlns:a16="http://schemas.microsoft.com/office/drawing/2014/main" id="{CDFA1646-0E42-D441-DB9D-1A0D827C60AE}"/>
              </a:ext>
            </a:extLst>
          </p:cNvPr>
          <p:cNvSpPr txBox="1"/>
          <p:nvPr/>
        </p:nvSpPr>
        <p:spPr>
          <a:xfrm>
            <a:off x="2330232" y="1720682"/>
            <a:ext cx="2057110" cy="646331"/>
          </a:xfrm>
          <a:prstGeom prst="rect">
            <a:avLst/>
          </a:prstGeom>
          <a:noFill/>
        </p:spPr>
        <p:txBody>
          <a:bodyPr wrap="squar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Highschool Biology teacher</a:t>
            </a:r>
          </a:p>
        </p:txBody>
      </p:sp>
      <p:sp>
        <p:nvSpPr>
          <p:cNvPr id="31" name="TextBox 30">
            <a:extLst>
              <a:ext uri="{FF2B5EF4-FFF2-40B4-BE49-F238E27FC236}">
                <a16:creationId xmlns:a16="http://schemas.microsoft.com/office/drawing/2014/main" id="{23077C08-8012-0759-E0ED-5F19B2A99BA0}"/>
              </a:ext>
            </a:extLst>
          </p:cNvPr>
          <p:cNvSpPr txBox="1"/>
          <p:nvPr/>
        </p:nvSpPr>
        <p:spPr>
          <a:xfrm>
            <a:off x="239225" y="1686171"/>
            <a:ext cx="2452255" cy="646331"/>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B.S. Biology Education</a:t>
            </a:r>
          </a:p>
        </p:txBody>
      </p:sp>
      <p:cxnSp>
        <p:nvCxnSpPr>
          <p:cNvPr id="34" name="Straight Arrow Connector 33">
            <a:extLst>
              <a:ext uri="{FF2B5EF4-FFF2-40B4-BE49-F238E27FC236}">
                <a16:creationId xmlns:a16="http://schemas.microsoft.com/office/drawing/2014/main" id="{C1EA15FA-61EF-592C-D019-9D775E160156}"/>
              </a:ext>
            </a:extLst>
          </p:cNvPr>
          <p:cNvCxnSpPr>
            <a:cxnSpLocks/>
          </p:cNvCxnSpPr>
          <p:nvPr/>
        </p:nvCxnSpPr>
        <p:spPr>
          <a:xfrm>
            <a:off x="1682892" y="2043847"/>
            <a:ext cx="687532" cy="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FA696FF-897D-045D-36D5-2C83FE91A468}"/>
              </a:ext>
            </a:extLst>
          </p:cNvPr>
          <p:cNvCxnSpPr/>
          <p:nvPr/>
        </p:nvCxnSpPr>
        <p:spPr>
          <a:xfrm rot="16200000" flipH="1">
            <a:off x="694290" y="2626457"/>
            <a:ext cx="1145136" cy="681756"/>
          </a:xfrm>
          <a:prstGeom prst="bentConnector3">
            <a:avLst>
              <a:gd name="adj1" fmla="val 100016"/>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06D668D-BD9A-CCF6-A516-70AD84351DD9}"/>
              </a:ext>
            </a:extLst>
          </p:cNvPr>
          <p:cNvCxnSpPr>
            <a:cxnSpLocks/>
          </p:cNvCxnSpPr>
          <p:nvPr/>
        </p:nvCxnSpPr>
        <p:spPr>
          <a:xfrm>
            <a:off x="3860114" y="3539903"/>
            <a:ext cx="912853" cy="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1932233-3532-1562-A90E-5D2E4D68F6FC}"/>
              </a:ext>
            </a:extLst>
          </p:cNvPr>
          <p:cNvSpPr txBox="1"/>
          <p:nvPr/>
        </p:nvSpPr>
        <p:spPr>
          <a:xfrm>
            <a:off x="1800922" y="5590294"/>
            <a:ext cx="3285320" cy="1200329"/>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How can I apply my knowledge and skill set to studying the </a:t>
            </a:r>
            <a:r>
              <a:rPr lang="en-US" b="1" dirty="0">
                <a:latin typeface="Helvetica Neue" panose="02000503000000020004" pitchFamily="2" charset="0"/>
                <a:ea typeface="Helvetica Neue" panose="02000503000000020004" pitchFamily="2" charset="0"/>
                <a:cs typeface="Helvetica Neue" panose="02000503000000020004" pitchFamily="2" charset="0"/>
              </a:rPr>
              <a:t>climate system an climate change</a:t>
            </a:r>
            <a:r>
              <a:rPr lang="en-US" dirty="0">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44" name="Elbow Connector 43">
            <a:extLst>
              <a:ext uri="{FF2B5EF4-FFF2-40B4-BE49-F238E27FC236}">
                <a16:creationId xmlns:a16="http://schemas.microsoft.com/office/drawing/2014/main" id="{B558203F-9C56-642C-7177-E49DC982CF50}"/>
              </a:ext>
            </a:extLst>
          </p:cNvPr>
          <p:cNvCxnSpPr>
            <a:cxnSpLocks/>
          </p:cNvCxnSpPr>
          <p:nvPr/>
        </p:nvCxnSpPr>
        <p:spPr>
          <a:xfrm rot="5400000">
            <a:off x="1858038" y="4745785"/>
            <a:ext cx="1051715" cy="714473"/>
          </a:xfrm>
          <a:prstGeom prst="bentConnector3">
            <a:avLst>
              <a:gd name="adj1" fmla="val 50000"/>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7086455-854F-A3D3-BEFE-2A598E25CC3D}"/>
              </a:ext>
            </a:extLst>
          </p:cNvPr>
          <p:cNvCxnSpPr>
            <a:cxnSpLocks/>
          </p:cNvCxnSpPr>
          <p:nvPr/>
        </p:nvCxnSpPr>
        <p:spPr>
          <a:xfrm>
            <a:off x="4914569" y="6093859"/>
            <a:ext cx="1043253" cy="0"/>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pic>
        <p:nvPicPr>
          <p:cNvPr id="50" name="Picture 4" descr="Applications for Fall 2022 Graduate School are now Open | Geosciences">
            <a:extLst>
              <a:ext uri="{FF2B5EF4-FFF2-40B4-BE49-F238E27FC236}">
                <a16:creationId xmlns:a16="http://schemas.microsoft.com/office/drawing/2014/main" id="{7BD56338-E8C6-1818-88F2-3AB63E75B8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9733" y="5628879"/>
            <a:ext cx="3031950" cy="105170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The University of Arizona - YouTube">
            <a:extLst>
              <a:ext uri="{FF2B5EF4-FFF2-40B4-BE49-F238E27FC236}">
                <a16:creationId xmlns:a16="http://schemas.microsoft.com/office/drawing/2014/main" id="{797F130E-03C3-6ACA-0617-654DAF8390A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963" t="10529" r="15018" b="17617"/>
          <a:stretch/>
        </p:blipFill>
        <p:spPr bwMode="auto">
          <a:xfrm>
            <a:off x="7070146" y="4786169"/>
            <a:ext cx="936700" cy="9751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ndiana University of Pennsylvania Athletics - Official Athletics Website">
            <a:extLst>
              <a:ext uri="{FF2B5EF4-FFF2-40B4-BE49-F238E27FC236}">
                <a16:creationId xmlns:a16="http://schemas.microsoft.com/office/drawing/2014/main" id="{B2B9A529-A14A-C8A5-6415-A0696729E1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637" y="145765"/>
            <a:ext cx="1431255" cy="143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0975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FE8418-9EDE-EA46-2F8B-D479D8522252}"/>
              </a:ext>
            </a:extLst>
          </p:cNvPr>
          <p:cNvSpPr txBox="1"/>
          <p:nvPr/>
        </p:nvSpPr>
        <p:spPr>
          <a:xfrm>
            <a:off x="0" y="175408"/>
            <a:ext cx="9016677" cy="1015663"/>
          </a:xfrm>
          <a:prstGeom prst="rect">
            <a:avLst/>
          </a:prstGeom>
          <a:noFill/>
        </p:spPr>
        <p:txBody>
          <a:bodyPr wrap="square">
            <a:spAutoFit/>
          </a:bodyPr>
          <a:lstStyle/>
          <a:p>
            <a:pPr algn="ctr"/>
            <a:r>
              <a:rPr lang="en-US" sz="3000" dirty="0">
                <a:latin typeface="Helvetica" pitchFamily="2" charset="0"/>
              </a:rPr>
              <a:t>Up Next: </a:t>
            </a:r>
          </a:p>
          <a:p>
            <a:pPr algn="ctr"/>
            <a:r>
              <a:rPr lang="en-US" sz="3000" b="1" dirty="0">
                <a:latin typeface="Helvetica" pitchFamily="2" charset="0"/>
              </a:rPr>
              <a:t>Getting set up with Git &amp; GitHub, Intro to Unix</a:t>
            </a:r>
          </a:p>
        </p:txBody>
      </p:sp>
    </p:spTree>
    <p:extLst>
      <p:ext uri="{BB962C8B-B14F-4D97-AF65-F5344CB8AC3E}">
        <p14:creationId xmlns:p14="http://schemas.microsoft.com/office/powerpoint/2010/main" val="26175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F379D-ADB3-70DC-C645-7DC5B688D6EA}"/>
              </a:ext>
            </a:extLst>
          </p:cNvPr>
          <p:cNvSpPr txBox="1"/>
          <p:nvPr/>
        </p:nvSpPr>
        <p:spPr>
          <a:xfrm>
            <a:off x="255945" y="855557"/>
            <a:ext cx="2165708" cy="369332"/>
          </a:xfrm>
          <a:prstGeom prst="rect">
            <a:avLst/>
          </a:prstGeom>
          <a:noFill/>
        </p:spPr>
        <p:txBody>
          <a:bodyPr wrap="square">
            <a:spAutoFit/>
          </a:bodyPr>
          <a:lstStyle/>
          <a:p>
            <a:r>
              <a:rPr lang="en-US" b="1" dirty="0">
                <a:latin typeface="Helvetica" pitchFamily="2" charset="0"/>
              </a:rPr>
              <a:t>M.S. Geosciences</a:t>
            </a:r>
          </a:p>
        </p:txBody>
      </p:sp>
      <p:sp>
        <p:nvSpPr>
          <p:cNvPr id="3" name="TextBox 2">
            <a:extLst>
              <a:ext uri="{FF2B5EF4-FFF2-40B4-BE49-F238E27FC236}">
                <a16:creationId xmlns:a16="http://schemas.microsoft.com/office/drawing/2014/main" id="{C42A305B-64F7-EF95-C339-1E190685C664}"/>
              </a:ext>
            </a:extLst>
          </p:cNvPr>
          <p:cNvSpPr txBox="1"/>
          <p:nvPr/>
        </p:nvSpPr>
        <p:spPr>
          <a:xfrm>
            <a:off x="2565815" y="293392"/>
            <a:ext cx="6322240" cy="769441"/>
          </a:xfrm>
          <a:prstGeom prst="rect">
            <a:avLst/>
          </a:prstGeom>
          <a:noFill/>
        </p:spPr>
        <p:txBody>
          <a:bodyPr wrap="square">
            <a:spAutoFit/>
          </a:bodyPr>
          <a:lstStyle/>
          <a:p>
            <a:pPr algn="ctr"/>
            <a:r>
              <a:rPr lang="en-US" sz="2200" dirty="0">
                <a:latin typeface="Helvetica" pitchFamily="2" charset="0"/>
              </a:rPr>
              <a:t>What happens to ocean circulation in the North Atlantic when the Greenland Ice Sheet melts?</a:t>
            </a:r>
          </a:p>
        </p:txBody>
      </p:sp>
      <p:pic>
        <p:nvPicPr>
          <p:cNvPr id="5" name="Picture 6" descr="The University of Arizona - YouTube">
            <a:extLst>
              <a:ext uri="{FF2B5EF4-FFF2-40B4-BE49-F238E27FC236}">
                <a16:creationId xmlns:a16="http://schemas.microsoft.com/office/drawing/2014/main" id="{3CCF6CEB-2CDD-9E7C-AB90-9DADDCF5E8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63" t="10529" r="15018" b="17617"/>
          <a:stretch/>
        </p:blipFill>
        <p:spPr bwMode="auto">
          <a:xfrm>
            <a:off x="860597" y="86116"/>
            <a:ext cx="739069" cy="769441"/>
          </a:xfrm>
          <a:prstGeom prst="rect">
            <a:avLst/>
          </a:prstGeom>
          <a:noFill/>
          <a:extLst>
            <a:ext uri="{909E8E84-426E-40DD-AFC4-6F175D3DCCD1}">
              <a14:hiddenFill xmlns:a14="http://schemas.microsoft.com/office/drawing/2010/main">
                <a:solidFill>
                  <a:srgbClr val="FFFFFF"/>
                </a:solidFill>
              </a14:hiddenFill>
            </a:ext>
          </a:extLst>
        </p:spPr>
      </p:pic>
      <p:pic>
        <p:nvPicPr>
          <p:cNvPr id="6" name="gris_velocity_black_2002-2021_1080p30">
            <a:hlinkClick r:id="" action="ppaction://media"/>
            <a:extLst>
              <a:ext uri="{FF2B5EF4-FFF2-40B4-BE49-F238E27FC236}">
                <a16:creationId xmlns:a16="http://schemas.microsoft.com/office/drawing/2014/main" id="{896D2B78-B348-2125-AE74-51302C763E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7391" y="1356530"/>
            <a:ext cx="8860615" cy="4984096"/>
          </a:xfrm>
          <a:prstGeom prst="roundRect">
            <a:avLst/>
          </a:prstGeom>
          <a:ln>
            <a:solidFill>
              <a:schemeClr val="tx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C7D92E2B-EC0D-ED18-665C-463ABEC78A69}"/>
              </a:ext>
            </a:extLst>
          </p:cNvPr>
          <p:cNvSpPr txBox="1"/>
          <p:nvPr/>
        </p:nvSpPr>
        <p:spPr>
          <a:xfrm>
            <a:off x="4014606" y="5655672"/>
            <a:ext cx="4927412" cy="1107996"/>
          </a:xfrm>
          <a:prstGeom prst="rect">
            <a:avLst/>
          </a:prstGeom>
          <a:solidFill>
            <a:schemeClr val="bg1"/>
          </a:solidFill>
          <a:ln w="28575">
            <a:solidFill>
              <a:schemeClr val="accent2">
                <a:lumMod val="60000"/>
                <a:lumOff val="40000"/>
              </a:schemeClr>
            </a:solidFill>
          </a:ln>
        </p:spPr>
        <p:txBody>
          <a:bodyPr wrap="square" rtlCol="0">
            <a:spAutoFit/>
          </a:bodyPr>
          <a:lstStyle/>
          <a:p>
            <a:pPr algn="ctr"/>
            <a:r>
              <a:rPr lang="en-US" sz="2200" b="1" dirty="0">
                <a:latin typeface="Helvetica Neue" panose="02000503000000020004" pitchFamily="2" charset="0"/>
                <a:ea typeface="Helvetica Neue" panose="02000503000000020004" pitchFamily="2" charset="0"/>
                <a:cs typeface="Helvetica Neue" panose="02000503000000020004" pitchFamily="2" charset="0"/>
              </a:rPr>
              <a:t>Why</a:t>
            </a:r>
            <a:r>
              <a:rPr lang="en-US" sz="2200" dirty="0">
                <a:latin typeface="Helvetica Neue" panose="02000503000000020004" pitchFamily="2" charset="0"/>
                <a:ea typeface="Helvetica Neue" panose="02000503000000020004" pitchFamily="2" charset="0"/>
                <a:cs typeface="Helvetica Neue" panose="02000503000000020004" pitchFamily="2" charset="0"/>
              </a:rPr>
              <a:t> is mass loss from the Greenland Ice Sheet concerning from a climate perspective? </a:t>
            </a:r>
          </a:p>
        </p:txBody>
      </p:sp>
    </p:spTree>
    <p:extLst>
      <p:ext uri="{BB962C8B-B14F-4D97-AF65-F5344CB8AC3E}">
        <p14:creationId xmlns:p14="http://schemas.microsoft.com/office/powerpoint/2010/main" val="358837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16279</TotalTime>
  <Words>3685</Words>
  <Application>Microsoft Macintosh PowerPoint</Application>
  <PresentationFormat>On-screen Show (4:3)</PresentationFormat>
  <Paragraphs>315</Paragraphs>
  <Slides>80</Slides>
  <Notes>12</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vt:lpstr>
      <vt:lpstr>Calibri</vt:lpstr>
      <vt:lpstr>Calibri Light</vt:lpstr>
      <vt:lpstr>Helvetica</vt:lpstr>
      <vt:lpstr>Helvetica Neue</vt:lpstr>
      <vt:lpstr>Roboto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Beadling</dc:creator>
  <cp:lastModifiedBy>Rebecca Beadling</cp:lastModifiedBy>
  <cp:revision>34</cp:revision>
  <dcterms:created xsi:type="dcterms:W3CDTF">2022-09-06T17:26:10Z</dcterms:created>
  <dcterms:modified xsi:type="dcterms:W3CDTF">2023-08-28T01:40:44Z</dcterms:modified>
</cp:coreProperties>
</file>